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3"/>
  </p:notesMasterIdLst>
  <p:sldIdLst>
    <p:sldId id="257" r:id="rId2"/>
    <p:sldId id="392" r:id="rId3"/>
    <p:sldId id="417" r:id="rId4"/>
    <p:sldId id="420" r:id="rId5"/>
    <p:sldId id="259" r:id="rId6"/>
    <p:sldId id="258" r:id="rId7"/>
    <p:sldId id="260" r:id="rId8"/>
    <p:sldId id="262" r:id="rId9"/>
    <p:sldId id="421" r:id="rId10"/>
    <p:sldId id="429" r:id="rId11"/>
    <p:sldId id="422" r:id="rId12"/>
    <p:sldId id="424" r:id="rId13"/>
    <p:sldId id="393" r:id="rId14"/>
    <p:sldId id="426" r:id="rId15"/>
    <p:sldId id="425" r:id="rId16"/>
    <p:sldId id="403" r:id="rId17"/>
    <p:sldId id="402" r:id="rId18"/>
    <p:sldId id="404" r:id="rId19"/>
    <p:sldId id="405" r:id="rId20"/>
    <p:sldId id="406" r:id="rId21"/>
    <p:sldId id="407" r:id="rId22"/>
    <p:sldId id="427" r:id="rId23"/>
    <p:sldId id="410" r:id="rId24"/>
    <p:sldId id="408" r:id="rId25"/>
    <p:sldId id="409" r:id="rId26"/>
    <p:sldId id="411" r:id="rId27"/>
    <p:sldId id="261" r:id="rId28"/>
    <p:sldId id="395" r:id="rId29"/>
    <p:sldId id="432" r:id="rId30"/>
    <p:sldId id="414" r:id="rId31"/>
    <p:sldId id="415" r:id="rId32"/>
    <p:sldId id="433" r:id="rId33"/>
    <p:sldId id="435" r:id="rId34"/>
    <p:sldId id="428" r:id="rId35"/>
    <p:sldId id="412" r:id="rId36"/>
    <p:sldId id="436" r:id="rId37"/>
    <p:sldId id="439" r:id="rId38"/>
    <p:sldId id="440" r:id="rId39"/>
    <p:sldId id="441" r:id="rId40"/>
    <p:sldId id="270" r:id="rId41"/>
    <p:sldId id="263" r:id="rId42"/>
  </p:sldIdLst>
  <p:sldSz cx="24384000" cy="1371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42" roundtripDataSignature="AMtx7mjmzW0y5pcRskKOjCnWs3LDBLen/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F2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2069C4-8830-4985-9496-44FFD0BA1979}">
  <a:tblStyle styleId="{E72069C4-8830-4985-9496-44FFD0BA1979}" styleName="Table_0">
    <a:wholeTbl>
      <a:tcTxStyle b="off" i="off">
        <a:font>
          <a:latin typeface="Helvetica Light"/>
          <a:ea typeface="Helvetica Light"/>
          <a:cs typeface="Helvetica Light"/>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wholeTbl>
    <a:band1H>
      <a:tcTxStyle/>
      <a:tcStyle>
        <a:tcBdr/>
      </a:tcStyle>
    </a:band1H>
    <a:band2H>
      <a:tcTxStyle b="off" i="off"/>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Helvetica"/>
          <a:ea typeface="Helvetica"/>
          <a:cs typeface="Helvetica"/>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398CCE"/>
          </a:solidFill>
        </a:fill>
      </a:tcStyle>
    </a:firstCol>
    <a:lastRow>
      <a:tcTxStyle b="off" i="off">
        <a:font>
          <a:latin typeface="Helvetica Light"/>
          <a:ea typeface="Helvetica Light"/>
          <a:cs typeface="Helvetica Light"/>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3797C6"/>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lastRow>
    <a:seCell>
      <a:tcTxStyle/>
      <a:tcStyle>
        <a:tcBdr/>
      </a:tcStyle>
    </a:seCell>
    <a:swCell>
      <a:tcTxStyle/>
      <a:tcStyle>
        <a:tcBdr/>
      </a:tcStyle>
    </a:swCell>
    <a:firstRow>
      <a:tcTxStyle b="on" i="off">
        <a:font>
          <a:latin typeface="Helvetica"/>
          <a:ea typeface="Helvetica"/>
          <a:cs typeface="Helvetica"/>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78378"/>
  </p:normalViewPr>
  <p:slideViewPr>
    <p:cSldViewPr snapToGrid="0" snapToObjects="1">
      <p:cViewPr>
        <p:scale>
          <a:sx n="43" d="100"/>
          <a:sy n="43" d="100"/>
        </p:scale>
        <p:origin x="48" y="9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146"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14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142"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 Id="rId14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image" Target="../media/image50.png"/><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drawings/_rels/vmlDrawing2.v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image" Target="../media/image50.png"/><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2200"/>
              <a:buFont typeface="Merriweather Sans"/>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2200"/>
              <a:buFont typeface="Merriweather Sans"/>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2200"/>
              <a:buFont typeface="Merriweather Sans"/>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2200"/>
              <a:buFont typeface="Merriweather Sans"/>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2200"/>
              <a:buFont typeface="Merriweather Sans"/>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2200"/>
              <a:buFont typeface="Merriweather Sans"/>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2200"/>
              <a:buFont typeface="Merriweather Sans"/>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2200"/>
              <a:buFont typeface="Merriweather Sans"/>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2200"/>
              <a:buFont typeface="Merriweather Sans"/>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Oversampling_and_undersampling_in_data_analysi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5: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400" dirty="0">
              <a:solidFill>
                <a:srgbClr val="4A4A4A"/>
              </a:solidFill>
              <a:highlight>
                <a:srgbClr val="F9FAF8"/>
              </a:highlight>
              <a:latin typeface="Arial"/>
              <a:ea typeface="Arial"/>
              <a:cs typeface="Arial"/>
              <a:sym typeface="Arial"/>
            </a:endParaRPr>
          </a:p>
        </p:txBody>
      </p:sp>
      <p:sp>
        <p:nvSpPr>
          <p:cNvPr id="330" name="Google Shape;33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2 letter country code of the marketplace where the review was written.</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Random identifier that can be used to aggregate reviews written by a single author.</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The unique ID of the review.</a:t>
            </a:r>
          </a:p>
          <a:p>
            <a:pPr rtl="0" fontAlgn="t"/>
            <a:r>
              <a:rPr lang="en-GB" sz="2200" b="0" i="0" u="none" strike="noStrike" cap="none" dirty="0">
                <a:solidFill>
                  <a:srgbClr val="000000"/>
                </a:solidFill>
                <a:effectLst/>
                <a:latin typeface="Merriweather Sans"/>
                <a:ea typeface="Merriweather Sans"/>
                <a:cs typeface="Merriweather Sans"/>
                <a:sym typeface="Merriweather Sans"/>
              </a:rPr>
              <a:t>The unique Product ID the review pertains to.</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Random identifier that can be used to aggregate reviews for the same product.</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Title of the product.</a:t>
            </a:r>
          </a:p>
          <a:p>
            <a:pPr rtl="0" fontAlgn="t"/>
            <a:r>
              <a:rPr lang="en-GB" sz="2200" b="0" i="0" u="none" strike="noStrike" cap="none" dirty="0">
                <a:solidFill>
                  <a:srgbClr val="000000"/>
                </a:solidFill>
                <a:effectLst/>
                <a:latin typeface="Merriweather Sans"/>
                <a:ea typeface="Merriweather Sans"/>
                <a:cs typeface="Merriweather Sans"/>
                <a:sym typeface="Merriweather Sans"/>
              </a:rPr>
              <a:t>Broad product category that can be used to group reviews</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The 1-5 star rating of the review.</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Number of helpful votes.</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Number of total votes the review received.</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Review was written as part of the Vine program.</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The review is on a verified purchase.</a:t>
            </a:r>
          </a:p>
          <a:p>
            <a:pPr rtl="0" fontAlgn="t"/>
            <a:r>
              <a:rPr lang="en-GB" sz="2200" b="0" i="0" u="none" strike="noStrike" cap="none" dirty="0">
                <a:solidFill>
                  <a:srgbClr val="000000"/>
                </a:solidFill>
                <a:effectLst/>
                <a:latin typeface="Merriweather Sans"/>
                <a:ea typeface="Merriweather Sans"/>
                <a:cs typeface="Merriweather Sans"/>
                <a:sym typeface="Merriweather Sans"/>
              </a:rPr>
              <a:t>The title of the review.</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The review text.</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The date the review was written.</a:t>
            </a:r>
          </a:p>
          <a:p>
            <a:endParaRPr lang="en-US" dirty="0"/>
          </a:p>
        </p:txBody>
      </p:sp>
    </p:spTree>
    <p:extLst>
      <p:ext uri="{BB962C8B-B14F-4D97-AF65-F5344CB8AC3E}">
        <p14:creationId xmlns:p14="http://schemas.microsoft.com/office/powerpoint/2010/main" val="1531193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786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2414278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5533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200" b="1" i="0" u="none" strike="noStrike" cap="none" dirty="0">
                <a:solidFill>
                  <a:srgbClr val="000000"/>
                </a:solidFill>
                <a:effectLst/>
                <a:latin typeface="Merriweather Sans"/>
                <a:ea typeface="Merriweather Sans"/>
                <a:cs typeface="Merriweather Sans"/>
                <a:sym typeface="Merriweather Sans"/>
              </a:rPr>
              <a:t>positive sentiment</a:t>
            </a:r>
            <a:r>
              <a:rPr lang="en-GB" sz="2200" b="0" i="0" u="none" strike="noStrike" cap="none" dirty="0">
                <a:solidFill>
                  <a:srgbClr val="000000"/>
                </a:solidFill>
                <a:effectLst/>
                <a:latin typeface="Merriweather Sans"/>
                <a:ea typeface="Merriweather Sans"/>
                <a:cs typeface="Merriweather Sans"/>
                <a:sym typeface="Merriweather Sans"/>
              </a:rPr>
              <a:t>: compound score &gt;= 0.05</a:t>
            </a:r>
            <a:endParaRPr lang="en-GB" dirty="0">
              <a:effectLst/>
            </a:endParaRPr>
          </a:p>
          <a:p>
            <a:r>
              <a:rPr lang="en-GB" sz="2200" b="1" i="0" u="none" strike="noStrike" cap="none" dirty="0">
                <a:solidFill>
                  <a:srgbClr val="000000"/>
                </a:solidFill>
                <a:effectLst/>
                <a:latin typeface="Merriweather Sans"/>
                <a:ea typeface="Merriweather Sans"/>
                <a:cs typeface="Merriweather Sans"/>
                <a:sym typeface="Merriweather Sans"/>
              </a:rPr>
              <a:t>neutral sentiment</a:t>
            </a:r>
            <a:r>
              <a:rPr lang="en-GB" sz="2200" b="0" i="0" u="none" strike="noStrike" cap="none" dirty="0">
                <a:solidFill>
                  <a:srgbClr val="000000"/>
                </a:solidFill>
                <a:effectLst/>
                <a:latin typeface="Merriweather Sans"/>
                <a:ea typeface="Merriweather Sans"/>
                <a:cs typeface="Merriweather Sans"/>
                <a:sym typeface="Merriweather Sans"/>
              </a:rPr>
              <a:t>: (compound score &gt; -0.05) and (compound score &lt; 0.05)</a:t>
            </a:r>
            <a:endParaRPr lang="en-GB" dirty="0">
              <a:effectLst/>
            </a:endParaRPr>
          </a:p>
          <a:p>
            <a:r>
              <a:rPr lang="en-GB" sz="2200" b="1" i="0" u="none" strike="noStrike" cap="none" dirty="0">
                <a:solidFill>
                  <a:srgbClr val="000000"/>
                </a:solidFill>
                <a:effectLst/>
                <a:latin typeface="Merriweather Sans"/>
                <a:ea typeface="Merriweather Sans"/>
                <a:cs typeface="Merriweather Sans"/>
                <a:sym typeface="Merriweather Sans"/>
              </a:rPr>
              <a:t>negative sentiment</a:t>
            </a:r>
            <a:r>
              <a:rPr lang="en-GB" sz="2200" b="0" i="0" u="none" strike="noStrike" cap="none" dirty="0">
                <a:solidFill>
                  <a:srgbClr val="000000"/>
                </a:solidFill>
                <a:effectLst/>
                <a:latin typeface="Merriweather Sans"/>
                <a:ea typeface="Merriweather Sans"/>
                <a:cs typeface="Merriweather Sans"/>
                <a:sym typeface="Merriweather Sans"/>
              </a:rPr>
              <a:t>: compound score &lt;= -0.05</a:t>
            </a:r>
            <a:endParaRPr lang="en-GB" dirty="0">
              <a:effectLst/>
            </a:endParaRPr>
          </a:p>
          <a:p>
            <a:endParaRPr lang="en-GB" dirty="0">
              <a:effectLst/>
            </a:endParaRPr>
          </a:p>
        </p:txBody>
      </p:sp>
    </p:spTree>
    <p:extLst>
      <p:ext uri="{BB962C8B-B14F-4D97-AF65-F5344CB8AC3E}">
        <p14:creationId xmlns:p14="http://schemas.microsoft.com/office/powerpoint/2010/main" val="2882496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effectLst/>
              </a:rPr>
              <a:t>Average review rating is high between 4-5 only dips on certain months. </a:t>
            </a:r>
          </a:p>
          <a:p>
            <a:endParaRPr lang="en-GB" dirty="0"/>
          </a:p>
          <a:p>
            <a:r>
              <a:rPr lang="en-GB" dirty="0"/>
              <a:t>Review counts increase over the years</a:t>
            </a:r>
          </a:p>
          <a:p>
            <a:endParaRPr lang="en-GB" dirty="0">
              <a:effectLst/>
            </a:endParaRPr>
          </a:p>
        </p:txBody>
      </p:sp>
    </p:spTree>
    <p:extLst>
      <p:ext uri="{BB962C8B-B14F-4D97-AF65-F5344CB8AC3E}">
        <p14:creationId xmlns:p14="http://schemas.microsoft.com/office/powerpoint/2010/main" val="404055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dirty="0">
                <a:effectLst/>
              </a:rPr>
              <a:t>Rating counts and brand counts </a:t>
            </a:r>
            <a:br>
              <a:rPr lang="en-GB" dirty="0"/>
            </a:br>
            <a:endParaRPr lang="en-GB" dirty="0"/>
          </a:p>
          <a:p>
            <a:r>
              <a:rPr lang="en-GB" sz="2200" b="0" i="0" u="none" strike="noStrike" cap="none" dirty="0">
                <a:solidFill>
                  <a:srgbClr val="000000"/>
                </a:solidFill>
                <a:effectLst/>
                <a:latin typeface="Merriweather Sans"/>
                <a:ea typeface="Merriweather Sans"/>
                <a:cs typeface="Merriweather Sans"/>
                <a:sym typeface="Merriweather Sans"/>
              </a:rPr>
              <a:t>Mean star rating is 4.43 stars. Mostly positive reviews with 4 and 5 star ratings. Class imbalance in the data. </a:t>
            </a:r>
          </a:p>
          <a:p>
            <a:endParaRPr lang="en-GB" sz="2200" b="0" i="0" u="none" strike="noStrike" cap="none" dirty="0">
              <a:solidFill>
                <a:srgbClr val="000000"/>
              </a:solidFill>
              <a:effectLst/>
              <a:latin typeface="Merriweather Sans"/>
              <a:sym typeface="Merriweather Sans"/>
            </a:endParaRPr>
          </a:p>
          <a:p>
            <a:endParaRPr lang="en-GB" dirty="0"/>
          </a:p>
          <a:p>
            <a:endParaRPr lang="en-GB" dirty="0"/>
          </a:p>
          <a:p>
            <a:endParaRPr lang="en-GB" dirty="0"/>
          </a:p>
          <a:p>
            <a:r>
              <a:rPr lang="en-GB" dirty="0"/>
              <a:t>Class imbalance! Questioning accuracy as the metric!</a:t>
            </a:r>
          </a:p>
          <a:p>
            <a:endParaRPr lang="en-GB" dirty="0"/>
          </a:p>
          <a:p>
            <a:r>
              <a:rPr lang="en-GB" dirty="0">
                <a:effectLst/>
              </a:rPr>
              <a:t>Conventional algorithms are often biased towards the majority class, not taking the data distribution into consideration.</a:t>
            </a:r>
            <a:r>
              <a:rPr lang="en-GB" sz="2200" b="0" i="0" u="none" strike="noStrike" cap="none" dirty="0">
                <a:solidFill>
                  <a:srgbClr val="000000"/>
                </a:solidFill>
                <a:effectLst/>
                <a:latin typeface="Merriweather Sans"/>
                <a:ea typeface="Merriweather Sans"/>
                <a:cs typeface="Merriweather Sans"/>
                <a:sym typeface="Merriweather Sans"/>
              </a:rPr>
              <a:t> In the worst case, minority classes are treated as outliers and ignored. For some cases, such as fraud detection or cancer prediction, we would need to carefully configure our model or artificially balance the dataset, for example by </a:t>
            </a:r>
            <a:r>
              <a:rPr lang="en-GB" sz="2200" b="0" i="0" u="none" strike="noStrike" cap="none" dirty="0">
                <a:solidFill>
                  <a:srgbClr val="000000"/>
                </a:solidFill>
                <a:effectLst/>
                <a:latin typeface="Merriweather Sans"/>
                <a:ea typeface="Merriweather Sans"/>
                <a:cs typeface="Merriweather Sans"/>
                <a:sym typeface="Merriweather Sans"/>
                <a:hlinkClick r:id="rId3"/>
              </a:rPr>
              <a:t>undersampling or oversampling</a:t>
            </a:r>
            <a:r>
              <a:rPr lang="en-GB" sz="2200" b="0" i="0" u="none" strike="noStrike" cap="none" dirty="0">
                <a:solidFill>
                  <a:srgbClr val="000000"/>
                </a:solidFill>
                <a:effectLst/>
                <a:latin typeface="Merriweather Sans"/>
                <a:ea typeface="Merriweather Sans"/>
                <a:cs typeface="Merriweather Sans"/>
                <a:sym typeface="Merriweather Sans"/>
              </a:rPr>
              <a:t> each class.</a:t>
            </a:r>
            <a:endParaRPr lang="en-GB" dirty="0">
              <a:effectLst/>
            </a:endParaRPr>
          </a:p>
          <a:p>
            <a:endParaRPr lang="en-GB" dirty="0"/>
          </a:p>
        </p:txBody>
      </p:sp>
    </p:spTree>
    <p:extLst>
      <p:ext uri="{BB962C8B-B14F-4D97-AF65-F5344CB8AC3E}">
        <p14:creationId xmlns:p14="http://schemas.microsoft.com/office/powerpoint/2010/main" val="3865167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effectLst/>
            </a:endParaRPr>
          </a:p>
        </p:txBody>
      </p:sp>
    </p:spTree>
    <p:extLst>
      <p:ext uri="{BB962C8B-B14F-4D97-AF65-F5344CB8AC3E}">
        <p14:creationId xmlns:p14="http://schemas.microsoft.com/office/powerpoint/2010/main" val="2026768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effectLst/>
              </a:rPr>
              <a:t>Helpfulness </a:t>
            </a:r>
          </a:p>
          <a:p>
            <a:endParaRPr lang="en-GB" dirty="0">
              <a:effectLst/>
            </a:endParaRPr>
          </a:p>
          <a:p>
            <a:r>
              <a:rPr lang="en-GB" dirty="0">
                <a:effectLst/>
              </a:rPr>
              <a:t>Metric used to give weight to certain reviews or quality to a prospective buyer. </a:t>
            </a:r>
          </a:p>
          <a:p>
            <a:endParaRPr lang="en-GB" dirty="0">
              <a:effectLst/>
            </a:endParaRPr>
          </a:p>
          <a:p>
            <a:endParaRPr lang="en-GB" dirty="0">
              <a:effectLst/>
            </a:endParaRPr>
          </a:p>
          <a:p>
            <a:r>
              <a:rPr lang="en-GB" sz="2200" b="0" i="0" u="none" strike="noStrike" cap="none" dirty="0">
                <a:solidFill>
                  <a:srgbClr val="000000"/>
                </a:solidFill>
                <a:effectLst/>
                <a:latin typeface="Merriweather Sans"/>
                <a:ea typeface="Merriweather Sans"/>
                <a:cs typeface="Merriweather Sans"/>
                <a:sym typeface="Merriweather Sans"/>
              </a:rPr>
              <a:t>On average there are 8.9 helpful votes per review with a Median of 2. One review had over 1310 helpful votes! which </a:t>
            </a:r>
            <a:r>
              <a:rPr lang="en-GB" sz="2200" b="0" i="0" u="none" strike="noStrike" cap="none" dirty="0" err="1">
                <a:solidFill>
                  <a:srgbClr val="000000"/>
                </a:solidFill>
                <a:effectLst/>
                <a:latin typeface="Merriweather Sans"/>
                <a:ea typeface="Merriweather Sans"/>
                <a:cs typeface="Merriweather Sans"/>
                <a:sym typeface="Merriweather Sans"/>
              </a:rPr>
              <a:t>i</a:t>
            </a:r>
            <a:r>
              <a:rPr lang="en-GB" sz="2200" b="0" i="0" u="none" strike="noStrike" cap="none" dirty="0">
                <a:solidFill>
                  <a:srgbClr val="000000"/>
                </a:solidFill>
                <a:effectLst/>
                <a:latin typeface="Merriweather Sans"/>
                <a:ea typeface="Merriweather Sans"/>
                <a:cs typeface="Merriweather Sans"/>
                <a:sym typeface="Merriweather Sans"/>
              </a:rPr>
              <a:t> display in my notebook.</a:t>
            </a:r>
          </a:p>
          <a:p>
            <a:endParaRPr lang="en-GB" sz="2200" b="0" i="0" u="none" strike="noStrike" cap="none" dirty="0">
              <a:solidFill>
                <a:srgbClr val="000000"/>
              </a:solidFill>
              <a:effectLst/>
              <a:latin typeface="Merriweather Sans"/>
              <a:sym typeface="Merriweather Sans"/>
            </a:endParaRPr>
          </a:p>
          <a:p>
            <a:r>
              <a:rPr lang="en-GB" sz="2200" b="0" i="0" u="none" strike="noStrike" cap="none" dirty="0">
                <a:solidFill>
                  <a:srgbClr val="000000"/>
                </a:solidFill>
                <a:effectLst/>
                <a:latin typeface="Merriweather Sans"/>
                <a:ea typeface="Merriweather Sans"/>
                <a:cs typeface="Merriweather Sans"/>
                <a:sym typeface="Merriweather Sans"/>
              </a:rPr>
              <a:t>The five most helpful reviews were all longer than the mean review length (190) and median (85) - [1800,1507,579,513,301]</a:t>
            </a:r>
          </a:p>
          <a:p>
            <a:endParaRPr lang="en-GB" sz="2200" b="0" i="0" u="none" strike="noStrike" cap="none" dirty="0">
              <a:solidFill>
                <a:srgbClr val="000000"/>
              </a:solidFill>
              <a:effectLst/>
              <a:latin typeface="Merriweather Sans"/>
              <a:sym typeface="Merriweather Sans"/>
            </a:endParaRPr>
          </a:p>
          <a:p>
            <a:r>
              <a:rPr lang="en-GB" sz="2200" b="0" i="0" u="none" strike="noStrike" cap="none" dirty="0">
                <a:solidFill>
                  <a:srgbClr val="000000"/>
                </a:solidFill>
                <a:effectLst/>
                <a:latin typeface="Merriweather Sans"/>
                <a:ea typeface="Merriweather Sans"/>
                <a:cs typeface="Merriweather Sans"/>
                <a:sym typeface="Merriweather Sans"/>
              </a:rPr>
              <a:t>On average more helpful reviews were left for ratings 5, 4 and 1. </a:t>
            </a:r>
            <a:endParaRPr lang="en-GB" dirty="0">
              <a:effectLst/>
            </a:endParaRPr>
          </a:p>
          <a:p>
            <a:r>
              <a:rPr lang="en-GB" sz="2200" b="0" i="0" u="none" strike="noStrike" cap="none" dirty="0" err="1">
                <a:solidFill>
                  <a:srgbClr val="000000"/>
                </a:solidFill>
                <a:effectLst/>
                <a:latin typeface="Merriweather Sans"/>
                <a:ea typeface="Merriweather Sans"/>
                <a:cs typeface="Merriweather Sans"/>
                <a:sym typeface="Merriweather Sans"/>
              </a:rPr>
              <a:t>star_rating</a:t>
            </a:r>
            <a:r>
              <a:rPr lang="en-GB" sz="2200" b="0" i="0" u="none" strike="noStrike" cap="none" dirty="0">
                <a:solidFill>
                  <a:srgbClr val="000000"/>
                </a:solidFill>
                <a:effectLst/>
                <a:latin typeface="Merriweather Sans"/>
                <a:ea typeface="Merriweather Sans"/>
                <a:cs typeface="Merriweather Sans"/>
                <a:sym typeface="Merriweather Sans"/>
              </a:rPr>
              <a:t> (average helpfulness) </a:t>
            </a:r>
            <a:endParaRPr lang="en-GB" dirty="0">
              <a:effectLst/>
            </a:endParaRPr>
          </a:p>
          <a:p>
            <a:r>
              <a:rPr lang="en-GB" sz="2200" b="0" i="0" u="none" strike="noStrike" cap="none" dirty="0">
                <a:solidFill>
                  <a:srgbClr val="000000"/>
                </a:solidFill>
                <a:effectLst/>
                <a:latin typeface="Merriweather Sans"/>
                <a:ea typeface="Merriweather Sans"/>
                <a:cs typeface="Merriweather Sans"/>
                <a:sym typeface="Merriweather Sans"/>
              </a:rPr>
              <a:t>1    0.486704</a:t>
            </a:r>
            <a:endParaRPr lang="en-GB" dirty="0">
              <a:effectLst/>
            </a:endParaRPr>
          </a:p>
          <a:p>
            <a:r>
              <a:rPr lang="en-GB" sz="2200" b="0" i="0" u="none" strike="noStrike" cap="none" dirty="0">
                <a:solidFill>
                  <a:srgbClr val="000000"/>
                </a:solidFill>
                <a:effectLst/>
                <a:latin typeface="Merriweather Sans"/>
                <a:ea typeface="Merriweather Sans"/>
                <a:cs typeface="Merriweather Sans"/>
                <a:sym typeface="Merriweather Sans"/>
              </a:rPr>
              <a:t>2    0.369964</a:t>
            </a:r>
            <a:endParaRPr lang="en-GB" dirty="0">
              <a:effectLst/>
            </a:endParaRPr>
          </a:p>
          <a:p>
            <a:r>
              <a:rPr lang="en-GB" sz="2200" b="0" i="0" u="none" strike="noStrike" cap="none" dirty="0">
                <a:solidFill>
                  <a:srgbClr val="000000"/>
                </a:solidFill>
                <a:effectLst/>
                <a:latin typeface="Merriweather Sans"/>
                <a:ea typeface="Merriweather Sans"/>
                <a:cs typeface="Merriweather Sans"/>
                <a:sym typeface="Merriweather Sans"/>
              </a:rPr>
              <a:t>3    0.459751</a:t>
            </a:r>
            <a:endParaRPr lang="en-GB" dirty="0">
              <a:effectLst/>
            </a:endParaRPr>
          </a:p>
          <a:p>
            <a:r>
              <a:rPr lang="en-GB" sz="2200" b="0" i="0" u="none" strike="noStrike" cap="none" dirty="0">
                <a:solidFill>
                  <a:srgbClr val="000000"/>
                </a:solidFill>
                <a:effectLst/>
                <a:latin typeface="Merriweather Sans"/>
                <a:ea typeface="Merriweather Sans"/>
                <a:cs typeface="Merriweather Sans"/>
                <a:sym typeface="Merriweather Sans"/>
              </a:rPr>
              <a:t>4    0.685411</a:t>
            </a:r>
            <a:endParaRPr lang="en-GB" dirty="0">
              <a:effectLst/>
            </a:endParaRPr>
          </a:p>
          <a:p>
            <a:r>
              <a:rPr lang="en-GB" sz="2200" b="0" i="0" u="none" strike="noStrike" cap="none" dirty="0">
                <a:solidFill>
                  <a:srgbClr val="000000"/>
                </a:solidFill>
                <a:effectLst/>
                <a:latin typeface="Merriweather Sans"/>
                <a:ea typeface="Merriweather Sans"/>
                <a:cs typeface="Merriweather Sans"/>
                <a:sym typeface="Merriweather Sans"/>
              </a:rPr>
              <a:t>5    0.752291</a:t>
            </a:r>
            <a:endParaRPr lang="en-GB" dirty="0">
              <a:effectLst/>
            </a:endParaRPr>
          </a:p>
          <a:p>
            <a:endParaRPr lang="en-GB" dirty="0">
              <a:effectLst/>
            </a:endParaRPr>
          </a:p>
        </p:txBody>
      </p:sp>
    </p:spTree>
    <p:extLst>
      <p:ext uri="{BB962C8B-B14F-4D97-AF65-F5344CB8AC3E}">
        <p14:creationId xmlns:p14="http://schemas.microsoft.com/office/powerpoint/2010/main" val="599368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effectLst/>
              </a:rPr>
              <a:t>Most helpful reviews how long are they?</a:t>
            </a:r>
          </a:p>
          <a:p>
            <a:endParaRPr lang="en-GB" dirty="0">
              <a:effectLst/>
            </a:endParaRPr>
          </a:p>
          <a:p>
            <a:r>
              <a:rPr lang="en-GB" dirty="0">
                <a:effectLst/>
              </a:rPr>
              <a:t>One review had </a:t>
            </a:r>
            <a:r>
              <a:rPr lang="en-GB" sz="2200" b="0" i="0" u="none" strike="noStrike" cap="none" dirty="0">
                <a:solidFill>
                  <a:srgbClr val="000000"/>
                </a:solidFill>
                <a:effectLst/>
                <a:latin typeface="Merriweather Sans"/>
                <a:ea typeface="Merriweather Sans"/>
                <a:cs typeface="Merriweather Sans"/>
                <a:sym typeface="Merriweather Sans"/>
              </a:rPr>
              <a:t>1357 total votes. It was long with a good title. </a:t>
            </a:r>
          </a:p>
          <a:p>
            <a:endParaRPr lang="en-GB" dirty="0">
              <a:effectLst/>
            </a:endParaRPr>
          </a:p>
        </p:txBody>
      </p:sp>
    </p:spTree>
    <p:extLst>
      <p:ext uri="{BB962C8B-B14F-4D97-AF65-F5344CB8AC3E}">
        <p14:creationId xmlns:p14="http://schemas.microsoft.com/office/powerpoint/2010/main" val="1024609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 many reviews or feedback did you leave in the last week? (GA sent email)</a:t>
            </a:r>
          </a:p>
        </p:txBody>
      </p:sp>
    </p:spTree>
    <p:extLst>
      <p:ext uri="{BB962C8B-B14F-4D97-AF65-F5344CB8AC3E}">
        <p14:creationId xmlns:p14="http://schemas.microsoft.com/office/powerpoint/2010/main" val="1999548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effectLst/>
              </a:rPr>
              <a:t>Most helpful reviews how long are they?</a:t>
            </a:r>
          </a:p>
          <a:p>
            <a:endParaRPr lang="en-GB" dirty="0">
              <a:effectLst/>
            </a:endParaRPr>
          </a:p>
          <a:p>
            <a:r>
              <a:rPr lang="en-GB" dirty="0">
                <a:effectLst/>
              </a:rPr>
              <a:t>One review had </a:t>
            </a:r>
            <a:r>
              <a:rPr lang="en-GB" sz="2200" b="0" i="0" u="none" strike="noStrike" cap="none" dirty="0">
                <a:solidFill>
                  <a:srgbClr val="000000"/>
                </a:solidFill>
                <a:effectLst/>
                <a:latin typeface="Merriweather Sans"/>
                <a:ea typeface="Merriweather Sans"/>
                <a:cs typeface="Merriweather Sans"/>
                <a:sym typeface="Merriweather Sans"/>
              </a:rPr>
              <a:t>1357 total votes. It was long with a good title. </a:t>
            </a:r>
          </a:p>
          <a:p>
            <a:endParaRPr lang="en-GB" dirty="0">
              <a:effectLst/>
            </a:endParaRPr>
          </a:p>
        </p:txBody>
      </p:sp>
    </p:spTree>
    <p:extLst>
      <p:ext uri="{BB962C8B-B14F-4D97-AF65-F5344CB8AC3E}">
        <p14:creationId xmlns:p14="http://schemas.microsoft.com/office/powerpoint/2010/main" val="2615021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200" b="1" i="0" u="none" strike="noStrike" cap="none" dirty="0">
                <a:solidFill>
                  <a:srgbClr val="000000"/>
                </a:solidFill>
                <a:effectLst/>
                <a:latin typeface="Merriweather Sans"/>
                <a:ea typeface="Merriweather Sans"/>
                <a:cs typeface="Merriweather Sans"/>
                <a:sym typeface="Merriweather Sans"/>
              </a:rPr>
              <a:t>Reviewers</a:t>
            </a:r>
          </a:p>
          <a:p>
            <a:endParaRPr lang="en-GB" sz="2200" b="1" i="0" u="none" strike="noStrike" cap="none" dirty="0">
              <a:solidFill>
                <a:srgbClr val="000000"/>
              </a:solidFill>
              <a:effectLst/>
              <a:latin typeface="Merriweather Sans"/>
              <a:sym typeface="Merriweather Sans"/>
            </a:endParaRPr>
          </a:p>
          <a:p>
            <a:r>
              <a:rPr lang="en-GB" sz="2200" b="1" i="0" u="none" strike="noStrike" cap="none" dirty="0">
                <a:solidFill>
                  <a:srgbClr val="000000"/>
                </a:solidFill>
                <a:effectLst/>
                <a:latin typeface="Merriweather Sans"/>
                <a:sym typeface="Merriweather Sans"/>
              </a:rPr>
              <a:t>Repeat reviewers. </a:t>
            </a:r>
            <a:endParaRPr lang="en-GB" dirty="0">
              <a:effectLst/>
            </a:endParaRPr>
          </a:p>
          <a:p>
            <a:r>
              <a:rPr lang="en-GB" dirty="0">
                <a:effectLst/>
              </a:rPr>
              <a:t>A handful of users gave multiple reviews in this sample. Two users gave 6 reviews.</a:t>
            </a:r>
          </a:p>
          <a:p>
            <a:r>
              <a:rPr lang="en-GB" dirty="0">
                <a:effectLst/>
              </a:rPr>
              <a:t>Found some affiliate spam looking reviews by the most frequent reviewer. </a:t>
            </a:r>
          </a:p>
          <a:p>
            <a:r>
              <a:rPr lang="en-GB" dirty="0">
                <a:effectLst/>
              </a:rPr>
              <a:t>Reviewers who write </a:t>
            </a:r>
            <a:r>
              <a:rPr lang="en-GB" dirty="0" err="1">
                <a:effectLst/>
              </a:rPr>
              <a:t>alot</a:t>
            </a:r>
            <a:r>
              <a:rPr lang="en-GB" dirty="0">
                <a:effectLst/>
              </a:rPr>
              <a:t> tend to have a high helpful ratio.</a:t>
            </a:r>
          </a:p>
        </p:txBody>
      </p:sp>
    </p:spTree>
    <p:extLst>
      <p:ext uri="{BB962C8B-B14F-4D97-AF65-F5344CB8AC3E}">
        <p14:creationId xmlns:p14="http://schemas.microsoft.com/office/powerpoint/2010/main" val="3680791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effectLst/>
              </a:rPr>
              <a:t>Problems – show most frequent reviewer</a:t>
            </a:r>
          </a:p>
        </p:txBody>
      </p:sp>
    </p:spTree>
    <p:extLst>
      <p:ext uri="{BB962C8B-B14F-4D97-AF65-F5344CB8AC3E}">
        <p14:creationId xmlns:p14="http://schemas.microsoft.com/office/powerpoint/2010/main" val="1933845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effectLst/>
              </a:rPr>
              <a:t>Popular words and </a:t>
            </a:r>
            <a:r>
              <a:rPr lang="en-GB" dirty="0" err="1">
                <a:effectLst/>
              </a:rPr>
              <a:t>ngram</a:t>
            </a:r>
            <a:r>
              <a:rPr lang="en-GB" dirty="0">
                <a:effectLst/>
              </a:rPr>
              <a:t> range</a:t>
            </a:r>
          </a:p>
          <a:p>
            <a:endParaRPr lang="en-GB" dirty="0">
              <a:effectLst/>
            </a:endParaRPr>
          </a:p>
          <a:p>
            <a:r>
              <a:rPr lang="en-GB" dirty="0">
                <a:effectLst/>
              </a:rPr>
              <a:t>Most popular words in 5 star reviews and 1</a:t>
            </a:r>
          </a:p>
        </p:txBody>
      </p:sp>
    </p:spTree>
    <p:extLst>
      <p:ext uri="{BB962C8B-B14F-4D97-AF65-F5344CB8AC3E}">
        <p14:creationId xmlns:p14="http://schemas.microsoft.com/office/powerpoint/2010/main" val="4190852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dirty="0">
                <a:effectLst/>
              </a:rPr>
              <a:t>Correlation heat map:</a:t>
            </a:r>
            <a:endParaRPr lang="en-GB" dirty="0">
              <a:effectLst/>
            </a:endParaRPr>
          </a:p>
          <a:p>
            <a:pPr lvl="1"/>
            <a:r>
              <a:rPr lang="en-GB" dirty="0">
                <a:effectLst/>
              </a:rPr>
              <a:t>shows that </a:t>
            </a:r>
            <a:r>
              <a:rPr lang="en-GB" dirty="0" err="1">
                <a:effectLst/>
              </a:rPr>
              <a:t>helpful_ratio</a:t>
            </a:r>
            <a:r>
              <a:rPr lang="en-GB" dirty="0">
                <a:effectLst/>
              </a:rPr>
              <a:t> has some positive explanatory power (0.27) to the star rating.</a:t>
            </a:r>
          </a:p>
          <a:p>
            <a:pPr lvl="1"/>
            <a:r>
              <a:rPr lang="en-GB" dirty="0">
                <a:effectLst/>
              </a:rPr>
              <a:t>Vader negative as expected -0.39</a:t>
            </a:r>
          </a:p>
          <a:p>
            <a:pPr lvl="1"/>
            <a:r>
              <a:rPr lang="en-GB" dirty="0">
                <a:effectLst/>
              </a:rPr>
              <a:t>Vader compound has the most correlation with star rating at 0.5</a:t>
            </a:r>
          </a:p>
        </p:txBody>
      </p:sp>
    </p:spTree>
    <p:extLst>
      <p:ext uri="{BB962C8B-B14F-4D97-AF65-F5344CB8AC3E}">
        <p14:creationId xmlns:p14="http://schemas.microsoft.com/office/powerpoint/2010/main" val="2438193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59: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r>
              <a:rPr lang="en-GB" sz="2200" b="0" i="0" u="none" strike="noStrike" cap="none" dirty="0">
                <a:solidFill>
                  <a:srgbClr val="000000"/>
                </a:solidFill>
                <a:effectLst/>
                <a:latin typeface="Merriweather Sans"/>
                <a:ea typeface="Merriweather Sans"/>
                <a:cs typeface="Merriweather Sans"/>
                <a:sym typeface="Merriweather Sans"/>
              </a:rPr>
              <a:t>One of my setbacks I encountered is after scraping current Amazon products “total votes” is no longer shown on the website. Therefore I can’t construct another helpful ratio for new current cameras. On the other hand I can also scrape pricing data. </a:t>
            </a:r>
            <a:endParaRPr lang="en-GB" dirty="0">
              <a:effectLst/>
            </a:endParaRPr>
          </a:p>
          <a:p>
            <a:endParaRPr lang="en-GB" sz="2200" b="0" i="0" u="none" strike="noStrike" cap="none" dirty="0">
              <a:solidFill>
                <a:srgbClr val="000000"/>
              </a:solidFill>
              <a:effectLst/>
              <a:latin typeface="Merriweather Sans"/>
              <a:ea typeface="Merriweather Sans"/>
              <a:cs typeface="Merriweather Sans"/>
              <a:sym typeface="Merriweather Sans"/>
            </a:endParaRPr>
          </a:p>
          <a:p>
            <a:r>
              <a:rPr lang="en-GB" sz="2200" b="0" i="0" u="none" strike="noStrike" cap="none" dirty="0">
                <a:solidFill>
                  <a:srgbClr val="000000"/>
                </a:solidFill>
                <a:effectLst/>
                <a:latin typeface="Merriweather Sans"/>
                <a:ea typeface="Merriweather Sans"/>
                <a:cs typeface="Merriweather Sans"/>
                <a:sym typeface="Merriweather Sans"/>
              </a:rPr>
              <a:t>The risks in this dataset are that the review body is very large and computing power will be a limitation. Also accuracy will be difficult to predict 5 classes of ratings. Potentially it would have been easier to predict positive or negative.  Skewed data</a:t>
            </a:r>
            <a:endParaRPr lang="en-GB" dirty="0">
              <a:effectLst/>
            </a:endParaRPr>
          </a:p>
          <a:p>
            <a:pPr marL="0" lvl="0" indent="0" algn="l" rtl="0">
              <a:spcBef>
                <a:spcPts val="0"/>
              </a:spcBef>
              <a:spcAft>
                <a:spcPts val="0"/>
              </a:spcAft>
              <a:buSzPts val="2200"/>
              <a:buFont typeface="Merriweather Sans"/>
              <a:buNone/>
            </a:pPr>
            <a:endParaRPr dirty="0"/>
          </a:p>
        </p:txBody>
      </p:sp>
      <p:sp>
        <p:nvSpPr>
          <p:cNvPr id="383" name="Google Shape;383;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sz="2200" b="0" i="0" u="none" strike="noStrike" cap="none" dirty="0">
              <a:solidFill>
                <a:srgbClr val="000000"/>
              </a:solidFill>
              <a:effectLst/>
              <a:latin typeface="Merriweather Sans"/>
              <a:sym typeface="Merriweather Sans"/>
            </a:endParaRPr>
          </a:p>
          <a:p>
            <a:endParaRPr lang="en-GB" sz="2200" b="0" i="0" u="none" strike="noStrike" cap="none" dirty="0">
              <a:solidFill>
                <a:srgbClr val="000000"/>
              </a:solidFill>
              <a:effectLst/>
              <a:latin typeface="Merriweather Sans"/>
              <a:sym typeface="Merriweather Sans"/>
            </a:endParaRPr>
          </a:p>
          <a:p>
            <a:r>
              <a:rPr lang="en-GB" sz="2200" b="1" i="0" u="none" strike="noStrike" cap="none" dirty="0">
                <a:solidFill>
                  <a:srgbClr val="000000"/>
                </a:solidFill>
                <a:effectLst/>
                <a:latin typeface="Merriweather Sans"/>
                <a:ea typeface="Merriweather Sans"/>
                <a:cs typeface="Merriweather Sans"/>
                <a:sym typeface="Merriweather Sans"/>
              </a:rPr>
              <a:t>Gradient Boosting</a:t>
            </a:r>
            <a:endParaRPr lang="en-GB" b="1" dirty="0">
              <a:effectLst/>
            </a:endParaRPr>
          </a:p>
          <a:p>
            <a:endParaRPr lang="en-US" dirty="0"/>
          </a:p>
        </p:txBody>
      </p:sp>
    </p:spTree>
    <p:extLst>
      <p:ext uri="{BB962C8B-B14F-4D97-AF65-F5344CB8AC3E}">
        <p14:creationId xmlns:p14="http://schemas.microsoft.com/office/powerpoint/2010/main" val="2947404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200" b="0" i="0" u="none" strike="noStrike" cap="none" dirty="0">
                <a:solidFill>
                  <a:srgbClr val="000000"/>
                </a:solidFill>
                <a:effectLst/>
                <a:latin typeface="Merriweather Sans"/>
                <a:sym typeface="Merriweather Sans"/>
              </a:rPr>
              <a:t>test</a:t>
            </a:r>
            <a:endParaRPr lang="en-US" dirty="0"/>
          </a:p>
        </p:txBody>
      </p:sp>
    </p:spTree>
    <p:extLst>
      <p:ext uri="{BB962C8B-B14F-4D97-AF65-F5344CB8AC3E}">
        <p14:creationId xmlns:p14="http://schemas.microsoft.com/office/powerpoint/2010/main" val="904388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200" b="1" i="0" u="none" strike="noStrike" cap="none" dirty="0">
                <a:solidFill>
                  <a:srgbClr val="000000"/>
                </a:solidFill>
                <a:effectLst/>
                <a:latin typeface="Merriweather Sans"/>
                <a:ea typeface="Merriweather Sans"/>
                <a:cs typeface="Merriweather Sans"/>
                <a:sym typeface="Merriweather Sans"/>
              </a:rPr>
              <a:t>What were your findings?</a:t>
            </a:r>
            <a:r>
              <a:rPr lang="en-GB" sz="2200" b="0" i="0" u="none" strike="noStrike" cap="none" dirty="0">
                <a:solidFill>
                  <a:srgbClr val="000000"/>
                </a:solidFill>
                <a:effectLst/>
                <a:latin typeface="Merriweather Sans"/>
                <a:ea typeface="Merriweather Sans"/>
                <a:cs typeface="Merriweather Sans"/>
                <a:sym typeface="Merriweather Sans"/>
              </a:rPr>
              <a:t> The baseline score is 0.713146 because the amount of 5 star reviews in the dataset are the majority. My results on the test set ranged from 0.71 to 0.72 which was not much of an improvement. But with only one predictor. </a:t>
            </a:r>
          </a:p>
          <a:p>
            <a:endParaRPr lang="en-GB" sz="2200" b="0" i="0" u="none" strike="noStrike" cap="none" dirty="0">
              <a:solidFill>
                <a:srgbClr val="000000"/>
              </a:solidFill>
              <a:effectLst/>
              <a:latin typeface="Merriweather Sans"/>
              <a:sym typeface="Merriweather Sans"/>
            </a:endParaRPr>
          </a:p>
          <a:p>
            <a:endParaRPr lang="en-GB" sz="2200" b="0" i="0" u="none" strike="noStrike" cap="none" dirty="0">
              <a:solidFill>
                <a:srgbClr val="000000"/>
              </a:solidFill>
              <a:effectLst/>
              <a:latin typeface="Merriweather Sans"/>
              <a:sym typeface="Merriweather Sans"/>
            </a:endParaRPr>
          </a:p>
          <a:p>
            <a:r>
              <a:rPr lang="en-GB" sz="2200" b="0" i="0" u="none" strike="noStrike" cap="none" dirty="0">
                <a:solidFill>
                  <a:srgbClr val="000000"/>
                </a:solidFill>
                <a:effectLst/>
                <a:latin typeface="Merriweather Sans"/>
                <a:sym typeface="Merriweather Sans"/>
              </a:rPr>
              <a:t>Accuracy - SCORES and confusion matrix – more complex</a:t>
            </a:r>
          </a:p>
          <a:p>
            <a:endParaRPr lang="en-GB" sz="2200" b="0" i="0" u="none" strike="noStrike" cap="none" dirty="0">
              <a:solidFill>
                <a:srgbClr val="000000"/>
              </a:solidFill>
              <a:effectLst/>
              <a:latin typeface="Merriweather Sans"/>
              <a:sym typeface="Merriweather Sans"/>
            </a:endParaRPr>
          </a:p>
          <a:p>
            <a:r>
              <a:rPr lang="en-GB" sz="2200" b="0" i="0" u="none" strike="noStrike" cap="none" dirty="0">
                <a:solidFill>
                  <a:srgbClr val="000000"/>
                </a:solidFill>
                <a:effectLst/>
                <a:latin typeface="Merriweather Sans"/>
                <a:sym typeface="Merriweather Sans"/>
              </a:rPr>
              <a:t>Precision Recall F1</a:t>
            </a:r>
          </a:p>
          <a:p>
            <a:endParaRPr lang="en-GB" sz="2200" b="0" i="0" u="none" strike="noStrike" cap="none" dirty="0">
              <a:solidFill>
                <a:srgbClr val="000000"/>
              </a:solidFill>
              <a:effectLst/>
              <a:latin typeface="Merriweather Sans"/>
              <a:sym typeface="Merriweather Sans"/>
            </a:endParaRPr>
          </a:p>
          <a:p>
            <a:endParaRPr lang="en-GB" sz="2200" b="0" i="0" u="none" strike="noStrike" cap="none" dirty="0">
              <a:solidFill>
                <a:srgbClr val="000000"/>
              </a:solidFill>
              <a:effectLst/>
              <a:latin typeface="Merriweather Sans"/>
              <a:sym typeface="Merriweather Sans"/>
            </a:endParaRPr>
          </a:p>
          <a:p>
            <a:r>
              <a:rPr lang="en-GB" sz="2200" b="1" i="0" u="none" strike="noStrike" cap="none" dirty="0">
                <a:solidFill>
                  <a:srgbClr val="000000"/>
                </a:solidFill>
                <a:effectLst/>
                <a:latin typeface="Merriweather Sans"/>
                <a:ea typeface="Merriweather Sans"/>
                <a:cs typeface="Merriweather Sans"/>
                <a:sym typeface="Merriweather Sans"/>
              </a:rPr>
              <a:t>Logistic Regression CVEC</a:t>
            </a:r>
            <a:endParaRPr lang="en-GB" b="1" dirty="0">
              <a:effectLst/>
            </a:endParaRPr>
          </a:p>
          <a:p>
            <a:r>
              <a:rPr lang="en-GB" sz="2200" b="1" i="0" u="none" strike="noStrike" cap="none" dirty="0" err="1">
                <a:solidFill>
                  <a:srgbClr val="000000"/>
                </a:solidFill>
                <a:effectLst/>
                <a:latin typeface="Merriweather Sans"/>
                <a:ea typeface="Merriweather Sans"/>
                <a:cs typeface="Merriweather Sans"/>
                <a:sym typeface="Merriweather Sans"/>
              </a:rPr>
              <a:t>LogisticRegression</a:t>
            </a:r>
            <a:r>
              <a:rPr lang="en-GB" sz="2200" b="1" i="0" u="none" strike="noStrike" cap="none" dirty="0">
                <a:solidFill>
                  <a:srgbClr val="000000"/>
                </a:solidFill>
                <a:effectLst/>
                <a:latin typeface="Merriweather Sans"/>
                <a:ea typeface="Merriweather Sans"/>
                <a:cs typeface="Merriweather Sans"/>
                <a:sym typeface="Merriweather Sans"/>
              </a:rPr>
              <a:t> TFIDF</a:t>
            </a:r>
            <a:endParaRPr lang="en-GB" b="1" dirty="0">
              <a:effectLst/>
            </a:endParaRPr>
          </a:p>
          <a:p>
            <a:r>
              <a:rPr lang="en-GB" sz="2200" b="1" i="0" u="none" strike="noStrike" cap="none" dirty="0">
                <a:solidFill>
                  <a:srgbClr val="000000"/>
                </a:solidFill>
                <a:effectLst/>
                <a:latin typeface="Merriweather Sans"/>
                <a:ea typeface="Merriweather Sans"/>
                <a:cs typeface="Merriweather Sans"/>
                <a:sym typeface="Merriweather Sans"/>
              </a:rPr>
              <a:t>Multinomial Naive Bayes</a:t>
            </a:r>
            <a:endParaRPr lang="en-GB" b="1" dirty="0">
              <a:effectLst/>
            </a:endParaRPr>
          </a:p>
          <a:p>
            <a:r>
              <a:rPr lang="en-GB" sz="2200" b="1" i="0" u="none" strike="noStrike" cap="none" dirty="0">
                <a:solidFill>
                  <a:srgbClr val="000000"/>
                </a:solidFill>
                <a:effectLst/>
                <a:latin typeface="Merriweather Sans"/>
                <a:ea typeface="Merriweather Sans"/>
                <a:cs typeface="Merriweather Sans"/>
                <a:sym typeface="Merriweather Sans"/>
              </a:rPr>
              <a:t>Random Forest</a:t>
            </a:r>
            <a:endParaRPr lang="en-GB" b="1" dirty="0">
              <a:effectLst/>
            </a:endParaRPr>
          </a:p>
          <a:p>
            <a:r>
              <a:rPr lang="en-GB" sz="2200" b="1" i="0" u="none" strike="noStrike" cap="none" dirty="0">
                <a:solidFill>
                  <a:srgbClr val="000000"/>
                </a:solidFill>
                <a:effectLst/>
                <a:latin typeface="Merriweather Sans"/>
                <a:ea typeface="Merriweather Sans"/>
                <a:cs typeface="Merriweather Sans"/>
                <a:sym typeface="Merriweather Sans"/>
              </a:rPr>
              <a:t>Gradient Boosting</a:t>
            </a:r>
            <a:endParaRPr lang="en-GB" b="1" dirty="0">
              <a:effectLst/>
            </a:endParaRPr>
          </a:p>
          <a:p>
            <a:r>
              <a:rPr lang="en-GB" sz="2200" b="1" i="0" u="none" strike="noStrike" cap="none" dirty="0" err="1">
                <a:solidFill>
                  <a:srgbClr val="000000"/>
                </a:solidFill>
                <a:effectLst/>
                <a:latin typeface="Merriweather Sans"/>
                <a:ea typeface="Merriweather Sans"/>
                <a:cs typeface="Merriweather Sans"/>
                <a:sym typeface="Merriweather Sans"/>
              </a:rPr>
              <a:t>KNeighborsClassifier</a:t>
            </a:r>
            <a:endParaRPr lang="en-GB" b="1" dirty="0">
              <a:effectLst/>
            </a:endParaRPr>
          </a:p>
          <a:p>
            <a:r>
              <a:rPr lang="en-GB" sz="2200" b="1" i="0" u="none" strike="noStrike" cap="none" dirty="0">
                <a:solidFill>
                  <a:srgbClr val="000000"/>
                </a:solidFill>
                <a:effectLst/>
                <a:latin typeface="Merriweather Sans"/>
                <a:ea typeface="Merriweather Sans"/>
                <a:cs typeface="Merriweather Sans"/>
                <a:sym typeface="Merriweather Sans"/>
              </a:rPr>
              <a:t>SVM: Support Vector Classifier</a:t>
            </a:r>
            <a:endParaRPr lang="en-GB" b="1" dirty="0">
              <a:effectLst/>
            </a:endParaRPr>
          </a:p>
          <a:p>
            <a:endParaRPr lang="en-US" dirty="0"/>
          </a:p>
        </p:txBody>
      </p:sp>
    </p:spTree>
    <p:extLst>
      <p:ext uri="{BB962C8B-B14F-4D97-AF65-F5344CB8AC3E}">
        <p14:creationId xmlns:p14="http://schemas.microsoft.com/office/powerpoint/2010/main" val="3304525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GB" dirty="0">
                <a:effectLst/>
              </a:rPr>
            </a:br>
            <a:endParaRPr lang="en-GB" dirty="0">
              <a:effectLst/>
            </a:endParaRPr>
          </a:p>
          <a:p>
            <a:r>
              <a:rPr lang="en-GB" dirty="0"/>
              <a:t>MULTIPLE Features: ['helpful_ratio','verified_purchase','review_body','review_length','camera_brand','vader_compound','vader_pos','vader_neu','vader_neg']</a:t>
            </a:r>
          </a:p>
          <a:p>
            <a:endParaRPr lang="en-US" dirty="0"/>
          </a:p>
        </p:txBody>
      </p:sp>
    </p:spTree>
    <p:extLst>
      <p:ext uri="{BB962C8B-B14F-4D97-AF65-F5344CB8AC3E}">
        <p14:creationId xmlns:p14="http://schemas.microsoft.com/office/powerpoint/2010/main" val="1467606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476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GB" dirty="0">
                <a:effectLst/>
              </a:rPr>
            </a:br>
            <a:endParaRPr lang="en-GB" dirty="0">
              <a:effectLst/>
            </a:endParaRPr>
          </a:p>
          <a:p>
            <a:r>
              <a:rPr lang="en-GB" dirty="0"/>
              <a:t>MULTIPLE Features: ['helpful_ratio','verified_purchase','review_body','review_length','camera_brand','vader_compound','vader_pos','vader_neu','vader_neg']</a:t>
            </a:r>
          </a:p>
          <a:p>
            <a:endParaRPr lang="en-US" dirty="0"/>
          </a:p>
        </p:txBody>
      </p:sp>
    </p:spTree>
    <p:extLst>
      <p:ext uri="{BB962C8B-B14F-4D97-AF65-F5344CB8AC3E}">
        <p14:creationId xmlns:p14="http://schemas.microsoft.com/office/powerpoint/2010/main" val="7827534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200" b="1" i="0" u="none" strike="noStrike" cap="none" dirty="0">
                <a:solidFill>
                  <a:srgbClr val="000000"/>
                </a:solidFill>
                <a:effectLst/>
                <a:latin typeface="Merriweather Sans"/>
                <a:ea typeface="Merriweather Sans"/>
                <a:cs typeface="Merriweather Sans"/>
                <a:sym typeface="Merriweather Sans"/>
              </a:rPr>
              <a:t>What were your findings?</a:t>
            </a:r>
            <a:r>
              <a:rPr lang="en-GB" sz="2200" b="0" i="0" u="none" strike="noStrike" cap="none" dirty="0">
                <a:solidFill>
                  <a:srgbClr val="000000"/>
                </a:solidFill>
                <a:effectLst/>
                <a:latin typeface="Merriweather Sans"/>
                <a:ea typeface="Merriweather Sans"/>
                <a:cs typeface="Merriweather Sans"/>
                <a:sym typeface="Merriweather Sans"/>
              </a:rPr>
              <a:t> The baseline score is 0.713146 because the amount of 5 star reviews in the dataset are the majority. My results on the test set ranged from 0.71 to 0.72 which was not much of an improvement. But with only one predictor. </a:t>
            </a:r>
          </a:p>
          <a:p>
            <a:endParaRPr lang="en-GB" sz="2200" b="0" i="0" u="none" strike="noStrike" cap="none" dirty="0">
              <a:solidFill>
                <a:srgbClr val="000000"/>
              </a:solidFill>
              <a:effectLst/>
              <a:latin typeface="Merriweather Sans"/>
              <a:sym typeface="Merriweather Sans"/>
            </a:endParaRPr>
          </a:p>
          <a:p>
            <a:endParaRPr lang="en-GB" sz="2200" b="0" i="0" u="none" strike="noStrike" cap="none" dirty="0">
              <a:solidFill>
                <a:srgbClr val="000000"/>
              </a:solidFill>
              <a:effectLst/>
              <a:latin typeface="Merriweather Sans"/>
              <a:sym typeface="Merriweather Sans"/>
            </a:endParaRPr>
          </a:p>
          <a:p>
            <a:r>
              <a:rPr lang="en-GB" sz="2200" b="0" i="0" u="none" strike="noStrike" cap="none" dirty="0">
                <a:solidFill>
                  <a:srgbClr val="000000"/>
                </a:solidFill>
                <a:effectLst/>
                <a:latin typeface="Merriweather Sans"/>
                <a:sym typeface="Merriweather Sans"/>
              </a:rPr>
              <a:t>Accuracy - SCORES and confusion matrix – more complex</a:t>
            </a:r>
          </a:p>
          <a:p>
            <a:endParaRPr lang="en-GB" sz="2200" b="0" i="0" u="none" strike="noStrike" cap="none" dirty="0">
              <a:solidFill>
                <a:srgbClr val="000000"/>
              </a:solidFill>
              <a:effectLst/>
              <a:latin typeface="Merriweather Sans"/>
              <a:sym typeface="Merriweather Sans"/>
            </a:endParaRPr>
          </a:p>
          <a:p>
            <a:r>
              <a:rPr lang="en-GB" sz="2200" b="0" i="0" u="none" strike="noStrike" cap="none" dirty="0">
                <a:solidFill>
                  <a:srgbClr val="000000"/>
                </a:solidFill>
                <a:effectLst/>
                <a:latin typeface="Merriweather Sans"/>
                <a:sym typeface="Merriweather Sans"/>
              </a:rPr>
              <a:t>Precision Recall F1</a:t>
            </a:r>
          </a:p>
          <a:p>
            <a:endParaRPr lang="en-GB" sz="2200" b="0" i="0" u="none" strike="noStrike" cap="none" dirty="0">
              <a:solidFill>
                <a:srgbClr val="000000"/>
              </a:solidFill>
              <a:effectLst/>
              <a:latin typeface="Merriweather Sans"/>
              <a:sym typeface="Merriweather Sans"/>
            </a:endParaRPr>
          </a:p>
          <a:p>
            <a:endParaRPr lang="en-GB" sz="2200" b="0" i="0" u="none" strike="noStrike" cap="none" dirty="0">
              <a:solidFill>
                <a:srgbClr val="000000"/>
              </a:solidFill>
              <a:effectLst/>
              <a:latin typeface="Merriweather Sans"/>
              <a:sym typeface="Merriweather Sans"/>
            </a:endParaRPr>
          </a:p>
          <a:p>
            <a:r>
              <a:rPr lang="en-GB" sz="2200" b="1" i="0" u="none" strike="noStrike" cap="none" dirty="0">
                <a:solidFill>
                  <a:srgbClr val="000000"/>
                </a:solidFill>
                <a:effectLst/>
                <a:latin typeface="Merriweather Sans"/>
                <a:ea typeface="Merriweather Sans"/>
                <a:cs typeface="Merriweather Sans"/>
                <a:sym typeface="Merriweather Sans"/>
              </a:rPr>
              <a:t>Logistic Regression CVEC</a:t>
            </a:r>
            <a:endParaRPr lang="en-GB" b="1" dirty="0">
              <a:effectLst/>
            </a:endParaRPr>
          </a:p>
          <a:p>
            <a:r>
              <a:rPr lang="en-GB" sz="2200" b="1" i="0" u="none" strike="noStrike" cap="none" dirty="0" err="1">
                <a:solidFill>
                  <a:srgbClr val="000000"/>
                </a:solidFill>
                <a:effectLst/>
                <a:latin typeface="Merriweather Sans"/>
                <a:ea typeface="Merriweather Sans"/>
                <a:cs typeface="Merriweather Sans"/>
                <a:sym typeface="Merriweather Sans"/>
              </a:rPr>
              <a:t>LogisticRegression</a:t>
            </a:r>
            <a:r>
              <a:rPr lang="en-GB" sz="2200" b="1" i="0" u="none" strike="noStrike" cap="none" dirty="0">
                <a:solidFill>
                  <a:srgbClr val="000000"/>
                </a:solidFill>
                <a:effectLst/>
                <a:latin typeface="Merriweather Sans"/>
                <a:ea typeface="Merriweather Sans"/>
                <a:cs typeface="Merriweather Sans"/>
                <a:sym typeface="Merriweather Sans"/>
              </a:rPr>
              <a:t> TFIDF</a:t>
            </a:r>
            <a:endParaRPr lang="en-GB" b="1" dirty="0">
              <a:effectLst/>
            </a:endParaRPr>
          </a:p>
          <a:p>
            <a:r>
              <a:rPr lang="en-GB" sz="2200" b="1" i="0" u="none" strike="noStrike" cap="none" dirty="0">
                <a:solidFill>
                  <a:srgbClr val="000000"/>
                </a:solidFill>
                <a:effectLst/>
                <a:latin typeface="Merriweather Sans"/>
                <a:ea typeface="Merriweather Sans"/>
                <a:cs typeface="Merriweather Sans"/>
                <a:sym typeface="Merriweather Sans"/>
              </a:rPr>
              <a:t>Multinomial Naive Bayes</a:t>
            </a:r>
            <a:endParaRPr lang="en-GB" b="1" dirty="0">
              <a:effectLst/>
            </a:endParaRPr>
          </a:p>
          <a:p>
            <a:r>
              <a:rPr lang="en-GB" sz="2200" b="1" i="0" u="none" strike="noStrike" cap="none" dirty="0">
                <a:solidFill>
                  <a:srgbClr val="000000"/>
                </a:solidFill>
                <a:effectLst/>
                <a:latin typeface="Merriweather Sans"/>
                <a:ea typeface="Merriweather Sans"/>
                <a:cs typeface="Merriweather Sans"/>
                <a:sym typeface="Merriweather Sans"/>
              </a:rPr>
              <a:t>Random Forest</a:t>
            </a:r>
            <a:endParaRPr lang="en-GB" b="1" dirty="0">
              <a:effectLst/>
            </a:endParaRPr>
          </a:p>
          <a:p>
            <a:r>
              <a:rPr lang="en-GB" sz="2200" b="1" i="0" u="none" strike="noStrike" cap="none" dirty="0">
                <a:solidFill>
                  <a:srgbClr val="000000"/>
                </a:solidFill>
                <a:effectLst/>
                <a:latin typeface="Merriweather Sans"/>
                <a:ea typeface="Merriweather Sans"/>
                <a:cs typeface="Merriweather Sans"/>
                <a:sym typeface="Merriweather Sans"/>
              </a:rPr>
              <a:t>Gradient Boosting</a:t>
            </a:r>
            <a:endParaRPr lang="en-GB" b="1" dirty="0">
              <a:effectLst/>
            </a:endParaRPr>
          </a:p>
          <a:p>
            <a:r>
              <a:rPr lang="en-GB" sz="2200" b="1" i="0" u="none" strike="noStrike" cap="none" dirty="0" err="1">
                <a:solidFill>
                  <a:srgbClr val="000000"/>
                </a:solidFill>
                <a:effectLst/>
                <a:latin typeface="Merriweather Sans"/>
                <a:ea typeface="Merriweather Sans"/>
                <a:cs typeface="Merriweather Sans"/>
                <a:sym typeface="Merriweather Sans"/>
              </a:rPr>
              <a:t>KNeighborsClassifier</a:t>
            </a:r>
            <a:endParaRPr lang="en-GB" b="1" dirty="0">
              <a:effectLst/>
            </a:endParaRPr>
          </a:p>
          <a:p>
            <a:r>
              <a:rPr lang="en-GB" sz="2200" b="1" i="0" u="none" strike="noStrike" cap="none" dirty="0">
                <a:solidFill>
                  <a:srgbClr val="000000"/>
                </a:solidFill>
                <a:effectLst/>
                <a:latin typeface="Merriweather Sans"/>
                <a:ea typeface="Merriweather Sans"/>
                <a:cs typeface="Merriweather Sans"/>
                <a:sym typeface="Merriweather Sans"/>
              </a:rPr>
              <a:t>SVM: Support Vector Classifier</a:t>
            </a:r>
            <a:endParaRPr lang="en-GB" b="1" dirty="0">
              <a:effectLst/>
            </a:endParaRPr>
          </a:p>
          <a:p>
            <a:endParaRPr lang="en-US" dirty="0"/>
          </a:p>
        </p:txBody>
      </p:sp>
    </p:spTree>
    <p:extLst>
      <p:ext uri="{BB962C8B-B14F-4D97-AF65-F5344CB8AC3E}">
        <p14:creationId xmlns:p14="http://schemas.microsoft.com/office/powerpoint/2010/main" val="870989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GB" dirty="0">
                <a:effectLst/>
              </a:rPr>
            </a:br>
            <a:endParaRPr lang="en-GB" dirty="0">
              <a:effectLst/>
            </a:endParaRPr>
          </a:p>
          <a:p>
            <a:r>
              <a:rPr lang="en-GB" dirty="0"/>
              <a:t>MULTIPLE Features: ['helpful_ratio','verified_purchase','review_body','review_length','camera_brand','vader_compound','vader_pos','vader_neu','vader_neg']</a:t>
            </a:r>
          </a:p>
          <a:p>
            <a:endParaRPr lang="en-US" dirty="0"/>
          </a:p>
        </p:txBody>
      </p:sp>
    </p:spTree>
    <p:extLst>
      <p:ext uri="{BB962C8B-B14F-4D97-AF65-F5344CB8AC3E}">
        <p14:creationId xmlns:p14="http://schemas.microsoft.com/office/powerpoint/2010/main" val="24799537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200" b="0" i="0" u="none" strike="noStrike" cap="none" dirty="0">
                <a:solidFill>
                  <a:srgbClr val="000000"/>
                </a:solidFill>
                <a:effectLst/>
                <a:latin typeface="Merriweather Sans"/>
                <a:ea typeface="Merriweather Sans"/>
                <a:cs typeface="Merriweather Sans"/>
                <a:sym typeface="Merriweather Sans"/>
              </a:rPr>
              <a:t>Name columns I scraped and the ones missing</a:t>
            </a:r>
          </a:p>
          <a:p>
            <a:endParaRPr lang="en-GB" sz="2200" b="0" i="0" u="none" strike="noStrike" cap="none" dirty="0">
              <a:solidFill>
                <a:srgbClr val="000000"/>
              </a:solidFill>
              <a:effectLst/>
              <a:latin typeface="Merriweather Sans"/>
              <a:ea typeface="Merriweather Sans"/>
              <a:cs typeface="Merriweather Sans"/>
              <a:sym typeface="Merriweather Sans"/>
            </a:endParaRPr>
          </a:p>
          <a:p>
            <a:r>
              <a:rPr lang="en-GB" sz="2200" b="0" i="0" u="none" strike="noStrike" cap="none" dirty="0">
                <a:solidFill>
                  <a:srgbClr val="000000"/>
                </a:solidFill>
                <a:effectLst/>
                <a:latin typeface="Merriweather Sans"/>
                <a:ea typeface="Merriweather Sans"/>
                <a:cs typeface="Merriweather Sans"/>
                <a:sym typeface="Merriweather Sans"/>
              </a:rPr>
              <a:t>Ensure feature names are the same</a:t>
            </a:r>
          </a:p>
          <a:p>
            <a:r>
              <a:rPr lang="en-GB" sz="2200" b="0" i="0" u="none" strike="noStrike" cap="none" dirty="0">
                <a:solidFill>
                  <a:srgbClr val="000000"/>
                </a:solidFill>
                <a:effectLst/>
                <a:latin typeface="Merriweather Sans"/>
                <a:ea typeface="Merriweather Sans"/>
                <a:cs typeface="Merriweather Sans"/>
                <a:sym typeface="Merriweather Sans"/>
              </a:rPr>
              <a:t>Make sure it's only cameras, splice on price &lt;50 </a:t>
            </a:r>
            <a:r>
              <a:rPr lang="en-GB" sz="2200" b="0" i="0" u="none" strike="noStrike" cap="none" dirty="0" err="1">
                <a:solidFill>
                  <a:srgbClr val="000000"/>
                </a:solidFill>
                <a:effectLst/>
                <a:latin typeface="Merriweather Sans"/>
                <a:ea typeface="Merriweather Sans"/>
                <a:cs typeface="Merriweather Sans"/>
                <a:sym typeface="Merriweather Sans"/>
              </a:rPr>
              <a:t>df_clean</a:t>
            </a:r>
            <a:r>
              <a:rPr lang="en-GB" sz="2200" b="0" i="0" u="none" strike="noStrike" cap="none" dirty="0">
                <a:solidFill>
                  <a:srgbClr val="000000"/>
                </a:solidFill>
                <a:effectLst/>
                <a:latin typeface="Merriweather Sans"/>
                <a:ea typeface="Merriweather Sans"/>
                <a:cs typeface="Merriweather Sans"/>
                <a:sym typeface="Merriweather Sans"/>
              </a:rPr>
              <a:t> = </a:t>
            </a:r>
            <a:r>
              <a:rPr lang="en-GB" sz="2200" b="0" i="0" u="none" strike="noStrike" cap="none" dirty="0" err="1">
                <a:solidFill>
                  <a:srgbClr val="000000"/>
                </a:solidFill>
                <a:effectLst/>
                <a:latin typeface="Merriweather Sans"/>
                <a:ea typeface="Merriweather Sans"/>
                <a:cs typeface="Merriweather Sans"/>
                <a:sym typeface="Merriweather Sans"/>
              </a:rPr>
              <a:t>df_clean</a:t>
            </a:r>
            <a:r>
              <a:rPr lang="en-GB" sz="2200" b="0" i="0" u="none" strike="noStrike" cap="none" dirty="0">
                <a:solidFill>
                  <a:srgbClr val="000000"/>
                </a:solidFill>
                <a:effectLst/>
                <a:latin typeface="Merriweather Sans"/>
                <a:ea typeface="Merriweather Sans"/>
                <a:cs typeface="Merriweather Sans"/>
                <a:sym typeface="Merriweather Sans"/>
              </a:rPr>
              <a:t>[</a:t>
            </a:r>
            <a:r>
              <a:rPr lang="en-GB" sz="2200" b="0" i="0" u="none" strike="noStrike" cap="none" dirty="0" err="1">
                <a:solidFill>
                  <a:srgbClr val="000000"/>
                </a:solidFill>
                <a:effectLst/>
                <a:latin typeface="Merriweather Sans"/>
                <a:ea typeface="Merriweather Sans"/>
                <a:cs typeface="Merriweather Sans"/>
                <a:sym typeface="Merriweather Sans"/>
              </a:rPr>
              <a:t>df_clean</a:t>
            </a:r>
            <a:r>
              <a:rPr lang="en-GB" sz="2200" b="0" i="0" u="none" strike="noStrike" cap="none" dirty="0">
                <a:solidFill>
                  <a:srgbClr val="000000"/>
                </a:solidFill>
                <a:effectLst/>
                <a:latin typeface="Merriweather Sans"/>
                <a:ea typeface="Merriweather Sans"/>
                <a:cs typeface="Merriweather Sans"/>
                <a:sym typeface="Merriweather Sans"/>
              </a:rPr>
              <a:t>['Price'] &gt; 50]</a:t>
            </a:r>
          </a:p>
          <a:p>
            <a:r>
              <a:rPr lang="en-GB" sz="2200" b="0" i="0" u="none" strike="noStrike" cap="none" dirty="0">
                <a:solidFill>
                  <a:srgbClr val="000000"/>
                </a:solidFill>
                <a:effectLst/>
                <a:latin typeface="Merriweather Sans"/>
                <a:ea typeface="Merriweather Sans"/>
                <a:cs typeface="Merriweather Sans"/>
                <a:sym typeface="Merriweather Sans"/>
              </a:rPr>
              <a:t>Remove sponsored ads by </a:t>
            </a:r>
            <a:r>
              <a:rPr lang="en-GB" sz="2200" b="0" i="0" u="none" strike="noStrike" cap="none" dirty="0" err="1">
                <a:solidFill>
                  <a:srgbClr val="000000"/>
                </a:solidFill>
                <a:effectLst/>
                <a:latin typeface="Merriweather Sans"/>
                <a:ea typeface="Merriweather Sans"/>
                <a:cs typeface="Merriweather Sans"/>
                <a:sym typeface="Merriweather Sans"/>
              </a:rPr>
              <a:t>url</a:t>
            </a:r>
            <a:r>
              <a:rPr lang="en-GB" sz="2200" b="0" i="0" u="none" strike="noStrike" cap="none" dirty="0">
                <a:solidFill>
                  <a:srgbClr val="000000"/>
                </a:solidFill>
                <a:effectLst/>
                <a:latin typeface="Merriweather Sans"/>
                <a:ea typeface="Merriweather Sans"/>
                <a:cs typeface="Merriweather Sans"/>
                <a:sym typeface="Merriweather Sans"/>
              </a:rPr>
              <a:t> begins with /</a:t>
            </a:r>
            <a:r>
              <a:rPr lang="en-GB" sz="2200" b="0" i="0" u="none" strike="noStrike" cap="none" dirty="0" err="1">
                <a:solidFill>
                  <a:srgbClr val="000000"/>
                </a:solidFill>
                <a:effectLst/>
                <a:latin typeface="Merriweather Sans"/>
                <a:ea typeface="Merriweather Sans"/>
                <a:cs typeface="Merriweather Sans"/>
                <a:sym typeface="Merriweather Sans"/>
              </a:rPr>
              <a:t>gp</a:t>
            </a:r>
            <a:r>
              <a:rPr lang="en-GB" sz="2200" b="0" i="0" u="none" strike="noStrike" cap="none" dirty="0">
                <a:solidFill>
                  <a:srgbClr val="000000"/>
                </a:solidFill>
                <a:effectLst/>
                <a:latin typeface="Merriweather Sans"/>
                <a:ea typeface="Merriweather Sans"/>
                <a:cs typeface="Merriweather Sans"/>
                <a:sym typeface="Merriweather Sans"/>
              </a:rPr>
              <a:t>/ or will removing </a:t>
            </a:r>
            <a:r>
              <a:rPr lang="en-GB" sz="2200" b="0" i="0" u="none" strike="noStrike" cap="none" dirty="0" err="1">
                <a:solidFill>
                  <a:srgbClr val="000000"/>
                </a:solidFill>
                <a:effectLst/>
                <a:latin typeface="Merriweather Sans"/>
                <a:ea typeface="Merriweather Sans"/>
                <a:cs typeface="Merriweather Sans"/>
                <a:sym typeface="Merriweather Sans"/>
              </a:rPr>
              <a:t>duplicat</a:t>
            </a:r>
            <a:r>
              <a:rPr lang="en-GB" sz="2200" b="0" i="0" u="none" strike="noStrike" cap="none" dirty="0">
                <a:solidFill>
                  <a:srgbClr val="000000"/>
                </a:solidFill>
                <a:effectLst/>
                <a:latin typeface="Merriweather Sans"/>
                <a:ea typeface="Merriweather Sans"/>
                <a:cs typeface="Merriweather Sans"/>
                <a:sym typeface="Merriweather Sans"/>
              </a:rPr>
              <a:t> ASINS be enough?</a:t>
            </a:r>
          </a:p>
          <a:p>
            <a:r>
              <a:rPr lang="en-GB" sz="2200" b="0" i="0" u="none" strike="noStrike" cap="none" dirty="0">
                <a:solidFill>
                  <a:srgbClr val="000000"/>
                </a:solidFill>
                <a:effectLst/>
                <a:latin typeface="Merriweather Sans"/>
                <a:ea typeface="Merriweather Sans"/>
                <a:cs typeface="Merriweather Sans"/>
                <a:sym typeface="Merriweather Sans"/>
              </a:rPr>
              <a:t>Features Needed to match original dataset*</a:t>
            </a:r>
          </a:p>
          <a:p>
            <a:r>
              <a:rPr lang="en-GB" sz="2200" b="0" i="0" u="none" strike="noStrike" cap="none" dirty="0">
                <a:solidFill>
                  <a:srgbClr val="000000"/>
                </a:solidFill>
                <a:effectLst/>
                <a:latin typeface="Merriweather Sans"/>
                <a:ea typeface="Merriweather Sans"/>
                <a:cs typeface="Merriweather Sans"/>
                <a:sym typeface="Merriweather Sans"/>
              </a:rPr>
              <a:t>No but redundant</a:t>
            </a:r>
          </a:p>
          <a:p>
            <a:r>
              <a:rPr lang="en-GB" sz="2200" b="0" i="0" u="none" strike="noStrike" cap="none" dirty="0">
                <a:solidFill>
                  <a:srgbClr val="000000"/>
                </a:solidFill>
                <a:effectLst/>
                <a:latin typeface="Merriweather Sans"/>
                <a:ea typeface="Merriweather Sans"/>
                <a:cs typeface="Merriweather Sans"/>
                <a:sym typeface="Merriweather Sans"/>
              </a:rPr>
              <a:t>marketplace</a:t>
            </a:r>
          </a:p>
          <a:p>
            <a:r>
              <a:rPr lang="en-GB" sz="2200" b="0" i="0" u="none" strike="noStrike" cap="none" dirty="0">
                <a:solidFill>
                  <a:srgbClr val="000000"/>
                </a:solidFill>
                <a:effectLst/>
                <a:latin typeface="Merriweather Sans"/>
                <a:ea typeface="Merriweather Sans"/>
                <a:cs typeface="Merriweather Sans"/>
                <a:sym typeface="Merriweather Sans"/>
              </a:rPr>
              <a:t>vine</a:t>
            </a:r>
          </a:p>
          <a:p>
            <a:r>
              <a:rPr lang="en-GB" sz="2200" b="0" i="0" u="none" strike="noStrike" cap="none" dirty="0" err="1">
                <a:solidFill>
                  <a:srgbClr val="000000"/>
                </a:solidFill>
                <a:effectLst/>
                <a:latin typeface="Merriweather Sans"/>
                <a:ea typeface="Merriweather Sans"/>
                <a:cs typeface="Merriweather Sans"/>
                <a:sym typeface="Merriweather Sans"/>
              </a:rPr>
              <a:t>product_parent</a:t>
            </a:r>
            <a:r>
              <a:rPr lang="en-GB" sz="2200" b="0" i="0" u="none" strike="noStrike" cap="none" dirty="0">
                <a:solidFill>
                  <a:srgbClr val="000000"/>
                </a:solidFill>
                <a:effectLst/>
                <a:latin typeface="Merriweather Sans"/>
                <a:ea typeface="Merriweather Sans"/>
                <a:cs typeface="Merriweather Sans"/>
                <a:sym typeface="Merriweather Sans"/>
              </a:rPr>
              <a:t> (what is this)</a:t>
            </a:r>
          </a:p>
          <a:p>
            <a:r>
              <a:rPr lang="en-GB" sz="2200" b="0" i="0" u="none" strike="noStrike" cap="none" dirty="0">
                <a:solidFill>
                  <a:srgbClr val="000000"/>
                </a:solidFill>
                <a:effectLst/>
                <a:latin typeface="Merriweather Sans"/>
                <a:ea typeface="Merriweather Sans"/>
                <a:cs typeface="Merriweather Sans"/>
                <a:sym typeface="Merriweather Sans"/>
              </a:rPr>
              <a:t>No </a:t>
            </a:r>
          </a:p>
          <a:p>
            <a:r>
              <a:rPr lang="en-GB" sz="2200" b="0" i="0" u="none" strike="noStrike" cap="none" dirty="0" err="1">
                <a:solidFill>
                  <a:srgbClr val="000000"/>
                </a:solidFill>
                <a:effectLst/>
                <a:latin typeface="Merriweather Sans"/>
                <a:ea typeface="Merriweather Sans"/>
                <a:cs typeface="Merriweather Sans"/>
                <a:sym typeface="Merriweather Sans"/>
              </a:rPr>
              <a:t>total_votes</a:t>
            </a:r>
            <a:r>
              <a:rPr lang="en-GB" sz="2200" b="0" i="0" u="none" strike="noStrike" cap="none" dirty="0">
                <a:solidFill>
                  <a:srgbClr val="000000"/>
                </a:solidFill>
                <a:effectLst/>
                <a:latin typeface="Merriweather Sans"/>
                <a:ea typeface="Merriweather Sans"/>
                <a:cs typeface="Merriweather Sans"/>
                <a:sym typeface="Merriweather Sans"/>
              </a:rPr>
              <a:t> (cant find it)</a:t>
            </a:r>
          </a:p>
          <a:p>
            <a:r>
              <a:rPr lang="en-GB" sz="2200" b="0" i="0" u="none" strike="noStrike" cap="none" dirty="0" err="1">
                <a:solidFill>
                  <a:srgbClr val="000000"/>
                </a:solidFill>
                <a:effectLst/>
                <a:latin typeface="Merriweather Sans"/>
                <a:ea typeface="Merriweather Sans"/>
                <a:cs typeface="Merriweather Sans"/>
                <a:sym typeface="Merriweather Sans"/>
              </a:rPr>
              <a:t>customer_id</a:t>
            </a:r>
            <a:r>
              <a:rPr lang="en-GB" sz="2200" b="0" i="0" u="none" strike="noStrike" cap="none" dirty="0">
                <a:solidFill>
                  <a:srgbClr val="000000"/>
                </a:solidFill>
                <a:effectLst/>
                <a:latin typeface="Merriweather Sans"/>
                <a:ea typeface="Merriweather Sans"/>
                <a:cs typeface="Merriweather Sans"/>
                <a:sym typeface="Merriweather Sans"/>
              </a:rPr>
              <a:t> (</a:t>
            </a:r>
            <a:r>
              <a:rPr lang="en-GB" sz="2200" b="0" i="0" u="none" strike="noStrike" cap="none" dirty="0" err="1">
                <a:solidFill>
                  <a:srgbClr val="000000"/>
                </a:solidFill>
                <a:effectLst/>
                <a:latin typeface="Merriweather Sans"/>
                <a:ea typeface="Merriweather Sans"/>
                <a:cs typeface="Merriweather Sans"/>
                <a:sym typeface="Merriweather Sans"/>
              </a:rPr>
              <a:t>doesnt</a:t>
            </a:r>
            <a:r>
              <a:rPr lang="en-GB" sz="2200" b="0" i="0" u="none" strike="noStrike" cap="none" dirty="0">
                <a:solidFill>
                  <a:srgbClr val="000000"/>
                </a:solidFill>
                <a:effectLst/>
                <a:latin typeface="Merriweather Sans"/>
                <a:ea typeface="Merriweather Sans"/>
                <a:cs typeface="Merriweather Sans"/>
                <a:sym typeface="Merriweather Sans"/>
              </a:rPr>
              <a:t> seem to be in the URL, amazon must have anonymised dataset)</a:t>
            </a:r>
          </a:p>
          <a:p>
            <a:r>
              <a:rPr lang="en-GB" sz="2200" b="0" i="0" u="none" strike="noStrike" cap="none" dirty="0">
                <a:solidFill>
                  <a:srgbClr val="000000"/>
                </a:solidFill>
                <a:effectLst/>
                <a:latin typeface="Merriweather Sans"/>
                <a:ea typeface="Merriweather Sans"/>
                <a:cs typeface="Merriweather Sans"/>
                <a:sym typeface="Merriweather Sans"/>
              </a:rPr>
              <a:t>Yes </a:t>
            </a:r>
          </a:p>
          <a:p>
            <a:r>
              <a:rPr lang="en-GB" sz="2200" b="0" i="0" u="none" strike="noStrike" cap="none" dirty="0" err="1">
                <a:solidFill>
                  <a:srgbClr val="000000"/>
                </a:solidFill>
                <a:effectLst/>
                <a:latin typeface="Merriweather Sans"/>
                <a:ea typeface="Merriweather Sans"/>
                <a:cs typeface="Merriweather Sans"/>
                <a:sym typeface="Merriweather Sans"/>
              </a:rPr>
              <a:t>review_id</a:t>
            </a:r>
            <a:endParaRPr lang="en-GB" sz="2200" b="0" i="0" u="none" strike="noStrike" cap="none" dirty="0">
              <a:solidFill>
                <a:srgbClr val="000000"/>
              </a:solidFill>
              <a:effectLst/>
              <a:latin typeface="Merriweather Sans"/>
              <a:ea typeface="Merriweather Sans"/>
              <a:cs typeface="Merriweather Sans"/>
              <a:sym typeface="Merriweather Sans"/>
            </a:endParaRPr>
          </a:p>
          <a:p>
            <a:r>
              <a:rPr lang="en-GB" sz="2200" b="0" i="0" u="none" strike="noStrike" cap="none" dirty="0" err="1">
                <a:solidFill>
                  <a:srgbClr val="000000"/>
                </a:solidFill>
                <a:effectLst/>
                <a:latin typeface="Merriweather Sans"/>
                <a:ea typeface="Merriweather Sans"/>
                <a:cs typeface="Merriweather Sans"/>
                <a:sym typeface="Merriweather Sans"/>
              </a:rPr>
              <a:t>product_category</a:t>
            </a:r>
            <a:r>
              <a:rPr lang="en-GB" sz="2200" b="0" i="0" u="none" strike="noStrike" cap="none" dirty="0">
                <a:solidFill>
                  <a:srgbClr val="000000"/>
                </a:solidFill>
                <a:effectLst/>
                <a:latin typeface="Merriweather Sans"/>
                <a:ea typeface="Merriweather Sans"/>
                <a:cs typeface="Merriweather Sans"/>
                <a:sym typeface="Merriweather Sans"/>
              </a:rPr>
              <a:t> (inferred from scrape)</a:t>
            </a:r>
          </a:p>
          <a:p>
            <a:r>
              <a:rPr lang="en-GB" sz="2200" b="0" i="0" u="none" strike="noStrike" cap="none" dirty="0" err="1">
                <a:solidFill>
                  <a:srgbClr val="000000"/>
                </a:solidFill>
                <a:effectLst/>
                <a:latin typeface="Merriweather Sans"/>
                <a:ea typeface="Merriweather Sans"/>
                <a:cs typeface="Merriweather Sans"/>
                <a:sym typeface="Merriweather Sans"/>
              </a:rPr>
              <a:t>product_title</a:t>
            </a:r>
            <a:r>
              <a:rPr lang="en-GB" sz="2200" b="0" i="0" u="none" strike="noStrike" cap="none" dirty="0">
                <a:solidFill>
                  <a:srgbClr val="000000"/>
                </a:solidFill>
                <a:effectLst/>
                <a:latin typeface="Merriweather Sans"/>
                <a:ea typeface="Merriweather Sans"/>
                <a:cs typeface="Merriweather Sans"/>
                <a:sym typeface="Merriweather Sans"/>
              </a:rPr>
              <a:t> (infer from </a:t>
            </a:r>
            <a:r>
              <a:rPr lang="en-GB" sz="2200" b="0" i="0" u="none" strike="noStrike" cap="none" dirty="0" err="1">
                <a:solidFill>
                  <a:srgbClr val="000000"/>
                </a:solidFill>
                <a:effectLst/>
                <a:latin typeface="Merriweather Sans"/>
                <a:ea typeface="Merriweather Sans"/>
                <a:cs typeface="Merriweather Sans"/>
                <a:sym typeface="Merriweather Sans"/>
              </a:rPr>
              <a:t>product_id</a:t>
            </a:r>
            <a:r>
              <a:rPr lang="en-GB" sz="2200" b="0" i="0" u="none" strike="noStrike" cap="none" dirty="0">
                <a:solidFill>
                  <a:srgbClr val="000000"/>
                </a:solidFill>
                <a:effectLst/>
                <a:latin typeface="Merriweather Sans"/>
                <a:ea typeface="Merriweather Sans"/>
                <a:cs typeface="Merriweather Sans"/>
                <a:sym typeface="Merriweather Sans"/>
              </a:rPr>
              <a:t>?)</a:t>
            </a:r>
          </a:p>
          <a:p>
            <a:r>
              <a:rPr lang="en-GB" sz="2200" b="0" i="0" u="none" strike="noStrike" cap="none" dirty="0" err="1">
                <a:solidFill>
                  <a:srgbClr val="000000"/>
                </a:solidFill>
                <a:effectLst/>
                <a:latin typeface="Merriweather Sans"/>
                <a:ea typeface="Merriweather Sans"/>
                <a:cs typeface="Merriweather Sans"/>
                <a:sym typeface="Merriweather Sans"/>
              </a:rPr>
              <a:t>product_id</a:t>
            </a:r>
            <a:r>
              <a:rPr lang="en-GB" sz="2200" b="0" i="0" u="none" strike="noStrike" cap="none" dirty="0">
                <a:solidFill>
                  <a:srgbClr val="000000"/>
                </a:solidFill>
                <a:effectLst/>
                <a:latin typeface="Merriweather Sans"/>
                <a:ea typeface="Merriweather Sans"/>
                <a:cs typeface="Merriweather Sans"/>
                <a:sym typeface="Merriweather Sans"/>
              </a:rPr>
              <a:t> (</a:t>
            </a:r>
            <a:r>
              <a:rPr lang="en-GB" sz="2200" b="0" i="0" u="none" strike="noStrike" cap="none" dirty="0" err="1">
                <a:solidFill>
                  <a:srgbClr val="000000"/>
                </a:solidFill>
                <a:effectLst/>
                <a:latin typeface="Merriweather Sans"/>
                <a:ea typeface="Merriweather Sans"/>
                <a:cs typeface="Merriweather Sans"/>
                <a:sym typeface="Merriweather Sans"/>
              </a:rPr>
              <a:t>asin</a:t>
            </a:r>
            <a:r>
              <a:rPr lang="en-GB" sz="2200" b="0" i="0" u="none" strike="noStrike" cap="none" dirty="0">
                <a:solidFill>
                  <a:srgbClr val="000000"/>
                </a:solidFill>
                <a:effectLst/>
                <a:latin typeface="Merriweather Sans"/>
                <a:ea typeface="Merriweather Sans"/>
                <a:cs typeface="Merriweather Sans"/>
                <a:sym typeface="Merriweather Sans"/>
              </a:rPr>
              <a:t> that </a:t>
            </a:r>
            <a:r>
              <a:rPr lang="en-GB" sz="2200" b="0" i="0" u="none" strike="noStrike" cap="none" dirty="0" err="1">
                <a:solidFill>
                  <a:srgbClr val="000000"/>
                </a:solidFill>
                <a:effectLst/>
                <a:latin typeface="Merriweather Sans"/>
                <a:ea typeface="Merriweather Sans"/>
                <a:cs typeface="Merriweather Sans"/>
                <a:sym typeface="Merriweather Sans"/>
              </a:rPr>
              <a:t>i'm</a:t>
            </a:r>
            <a:r>
              <a:rPr lang="en-GB" sz="2200" b="0" i="0" u="none" strike="noStrike" cap="none" dirty="0">
                <a:solidFill>
                  <a:srgbClr val="000000"/>
                </a:solidFill>
                <a:effectLst/>
                <a:latin typeface="Merriweather Sans"/>
                <a:ea typeface="Merriweather Sans"/>
                <a:cs typeface="Merriweather Sans"/>
                <a:sym typeface="Merriweather Sans"/>
              </a:rPr>
              <a:t> feeding in)</a:t>
            </a:r>
          </a:p>
          <a:p>
            <a:r>
              <a:rPr lang="en-GB" sz="2200" b="0" i="0" u="none" strike="noStrike" cap="none" dirty="0" err="1">
                <a:solidFill>
                  <a:srgbClr val="000000"/>
                </a:solidFill>
                <a:effectLst/>
                <a:latin typeface="Merriweather Sans"/>
                <a:ea typeface="Merriweather Sans"/>
                <a:cs typeface="Merriweather Sans"/>
                <a:sym typeface="Merriweather Sans"/>
              </a:rPr>
              <a:t>star_rating</a:t>
            </a:r>
            <a:endParaRPr lang="en-GB" sz="2200" b="0" i="0" u="none" strike="noStrike" cap="none" dirty="0">
              <a:solidFill>
                <a:srgbClr val="000000"/>
              </a:solidFill>
              <a:effectLst/>
              <a:latin typeface="Merriweather Sans"/>
              <a:ea typeface="Merriweather Sans"/>
              <a:cs typeface="Merriweather Sans"/>
              <a:sym typeface="Merriweather Sans"/>
            </a:endParaRPr>
          </a:p>
          <a:p>
            <a:r>
              <a:rPr lang="en-GB" sz="2200" b="0" i="0" u="none" strike="noStrike" cap="none" dirty="0" err="1">
                <a:solidFill>
                  <a:srgbClr val="000000"/>
                </a:solidFill>
                <a:effectLst/>
                <a:latin typeface="Merriweather Sans"/>
                <a:ea typeface="Merriweather Sans"/>
                <a:cs typeface="Merriweather Sans"/>
                <a:sym typeface="Merriweather Sans"/>
              </a:rPr>
              <a:t>review_headline</a:t>
            </a:r>
            <a:endParaRPr lang="en-GB" sz="2200" b="0" i="0" u="none" strike="noStrike" cap="none" dirty="0">
              <a:solidFill>
                <a:srgbClr val="000000"/>
              </a:solidFill>
              <a:effectLst/>
              <a:latin typeface="Merriweather Sans"/>
              <a:ea typeface="Merriweather Sans"/>
              <a:cs typeface="Merriweather Sans"/>
              <a:sym typeface="Merriweather Sans"/>
            </a:endParaRPr>
          </a:p>
          <a:p>
            <a:r>
              <a:rPr lang="en-GB" sz="2200" b="0" i="0" u="none" strike="noStrike" cap="none" dirty="0" err="1">
                <a:solidFill>
                  <a:srgbClr val="000000"/>
                </a:solidFill>
                <a:effectLst/>
                <a:latin typeface="Merriweather Sans"/>
                <a:ea typeface="Merriweather Sans"/>
                <a:cs typeface="Merriweather Sans"/>
                <a:sym typeface="Merriweather Sans"/>
              </a:rPr>
              <a:t>review_body</a:t>
            </a:r>
            <a:endParaRPr lang="en-GB" sz="2200" b="0" i="0" u="none" strike="noStrike" cap="none" dirty="0">
              <a:solidFill>
                <a:srgbClr val="000000"/>
              </a:solidFill>
              <a:effectLst/>
              <a:latin typeface="Merriweather Sans"/>
              <a:ea typeface="Merriweather Sans"/>
              <a:cs typeface="Merriweather Sans"/>
              <a:sym typeface="Merriweather Sans"/>
            </a:endParaRPr>
          </a:p>
          <a:p>
            <a:r>
              <a:rPr lang="en-GB" sz="2200" b="0" i="0" u="none" strike="noStrike" cap="none" dirty="0" err="1">
                <a:solidFill>
                  <a:srgbClr val="000000"/>
                </a:solidFill>
                <a:effectLst/>
                <a:latin typeface="Merriweather Sans"/>
                <a:ea typeface="Merriweather Sans"/>
                <a:cs typeface="Merriweather Sans"/>
                <a:sym typeface="Merriweather Sans"/>
              </a:rPr>
              <a:t>review_date</a:t>
            </a:r>
            <a:endParaRPr lang="en-GB" sz="2200" b="0" i="0" u="none" strike="noStrike" cap="none" dirty="0">
              <a:solidFill>
                <a:srgbClr val="000000"/>
              </a:solidFill>
              <a:effectLst/>
              <a:latin typeface="Merriweather Sans"/>
              <a:ea typeface="Merriweather Sans"/>
              <a:cs typeface="Merriweather Sans"/>
              <a:sym typeface="Merriweather Sans"/>
            </a:endParaRPr>
          </a:p>
          <a:p>
            <a:r>
              <a:rPr lang="en-GB" sz="2200" b="0" i="0" u="none" strike="noStrike" cap="none" dirty="0" err="1">
                <a:solidFill>
                  <a:srgbClr val="000000"/>
                </a:solidFill>
                <a:effectLst/>
                <a:latin typeface="Merriweather Sans"/>
                <a:ea typeface="Merriweather Sans"/>
                <a:cs typeface="Merriweather Sans"/>
                <a:sym typeface="Merriweather Sans"/>
              </a:rPr>
              <a:t>helpful_votes</a:t>
            </a:r>
            <a:endParaRPr lang="en-GB" sz="2200" b="0" i="0" u="none" strike="noStrike" cap="none" dirty="0">
              <a:solidFill>
                <a:srgbClr val="000000"/>
              </a:solidFill>
              <a:effectLst/>
              <a:latin typeface="Merriweather Sans"/>
              <a:ea typeface="Merriweather Sans"/>
              <a:cs typeface="Merriweather Sans"/>
              <a:sym typeface="Merriweather Sans"/>
            </a:endParaRPr>
          </a:p>
          <a:p>
            <a:r>
              <a:rPr lang="en-GB" sz="2200" b="0" i="0" u="none" strike="noStrike" cap="none" dirty="0" err="1">
                <a:solidFill>
                  <a:srgbClr val="000000"/>
                </a:solidFill>
                <a:effectLst/>
                <a:latin typeface="Merriweather Sans"/>
                <a:ea typeface="Merriweather Sans"/>
                <a:cs typeface="Merriweather Sans"/>
                <a:sym typeface="Merriweather Sans"/>
              </a:rPr>
              <a:t>verified_purchase</a:t>
            </a:r>
            <a:endParaRPr lang="en-GB" sz="2200" b="0" i="0" u="none" strike="noStrike" cap="none" dirty="0">
              <a:solidFill>
                <a:srgbClr val="000000"/>
              </a:solidFill>
              <a:effectLst/>
              <a:latin typeface="Merriweather Sans"/>
              <a:ea typeface="Merriweather Sans"/>
              <a:cs typeface="Merriweather Sans"/>
              <a:sym typeface="Merriweather Sans"/>
            </a:endParaRPr>
          </a:p>
        </p:txBody>
      </p:sp>
    </p:spTree>
    <p:extLst>
      <p:ext uri="{BB962C8B-B14F-4D97-AF65-F5344CB8AC3E}">
        <p14:creationId xmlns:p14="http://schemas.microsoft.com/office/powerpoint/2010/main" val="2364780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200" b="0" i="0" u="none" strike="noStrike" cap="none" dirty="0">
                <a:solidFill>
                  <a:srgbClr val="000000"/>
                </a:solidFill>
                <a:effectLst/>
                <a:latin typeface="Merriweather Sans"/>
                <a:ea typeface="Merriweather Sans"/>
                <a:cs typeface="Merriweather Sans"/>
                <a:sym typeface="Merriweather Sans"/>
              </a:rPr>
              <a:t>Ensure feature names are the same</a:t>
            </a:r>
          </a:p>
          <a:p>
            <a:r>
              <a:rPr lang="en-GB" sz="2200" b="0" i="0" u="none" strike="noStrike" cap="none" dirty="0">
                <a:solidFill>
                  <a:srgbClr val="000000"/>
                </a:solidFill>
                <a:effectLst/>
                <a:latin typeface="Merriweather Sans"/>
                <a:ea typeface="Merriweather Sans"/>
                <a:cs typeface="Merriweather Sans"/>
                <a:sym typeface="Merriweather Sans"/>
              </a:rPr>
              <a:t>Make sure it's only cameras, splice on price &lt;50 </a:t>
            </a:r>
            <a:r>
              <a:rPr lang="en-GB" sz="2200" b="0" i="0" u="none" strike="noStrike" cap="none" dirty="0" err="1">
                <a:solidFill>
                  <a:srgbClr val="000000"/>
                </a:solidFill>
                <a:effectLst/>
                <a:latin typeface="Merriweather Sans"/>
                <a:ea typeface="Merriweather Sans"/>
                <a:cs typeface="Merriweather Sans"/>
                <a:sym typeface="Merriweather Sans"/>
              </a:rPr>
              <a:t>df_clean</a:t>
            </a:r>
            <a:r>
              <a:rPr lang="en-GB" sz="2200" b="0" i="0" u="none" strike="noStrike" cap="none" dirty="0">
                <a:solidFill>
                  <a:srgbClr val="000000"/>
                </a:solidFill>
                <a:effectLst/>
                <a:latin typeface="Merriweather Sans"/>
                <a:ea typeface="Merriweather Sans"/>
                <a:cs typeface="Merriweather Sans"/>
                <a:sym typeface="Merriweather Sans"/>
              </a:rPr>
              <a:t> = </a:t>
            </a:r>
            <a:r>
              <a:rPr lang="en-GB" sz="2200" b="0" i="0" u="none" strike="noStrike" cap="none" dirty="0" err="1">
                <a:solidFill>
                  <a:srgbClr val="000000"/>
                </a:solidFill>
                <a:effectLst/>
                <a:latin typeface="Merriweather Sans"/>
                <a:ea typeface="Merriweather Sans"/>
                <a:cs typeface="Merriweather Sans"/>
                <a:sym typeface="Merriweather Sans"/>
              </a:rPr>
              <a:t>df_clean</a:t>
            </a:r>
            <a:r>
              <a:rPr lang="en-GB" sz="2200" b="0" i="0" u="none" strike="noStrike" cap="none" dirty="0">
                <a:solidFill>
                  <a:srgbClr val="000000"/>
                </a:solidFill>
                <a:effectLst/>
                <a:latin typeface="Merriweather Sans"/>
                <a:ea typeface="Merriweather Sans"/>
                <a:cs typeface="Merriweather Sans"/>
                <a:sym typeface="Merriweather Sans"/>
              </a:rPr>
              <a:t>[</a:t>
            </a:r>
            <a:r>
              <a:rPr lang="en-GB" sz="2200" b="0" i="0" u="none" strike="noStrike" cap="none" dirty="0" err="1">
                <a:solidFill>
                  <a:srgbClr val="000000"/>
                </a:solidFill>
                <a:effectLst/>
                <a:latin typeface="Merriweather Sans"/>
                <a:ea typeface="Merriweather Sans"/>
                <a:cs typeface="Merriweather Sans"/>
                <a:sym typeface="Merriweather Sans"/>
              </a:rPr>
              <a:t>df_clean</a:t>
            </a:r>
            <a:r>
              <a:rPr lang="en-GB" sz="2200" b="0" i="0" u="none" strike="noStrike" cap="none" dirty="0">
                <a:solidFill>
                  <a:srgbClr val="000000"/>
                </a:solidFill>
                <a:effectLst/>
                <a:latin typeface="Merriweather Sans"/>
                <a:ea typeface="Merriweather Sans"/>
                <a:cs typeface="Merriweather Sans"/>
                <a:sym typeface="Merriweather Sans"/>
              </a:rPr>
              <a:t>['Price'] &gt; 50]</a:t>
            </a:r>
          </a:p>
          <a:p>
            <a:r>
              <a:rPr lang="en-GB" sz="2200" b="0" i="0" u="none" strike="noStrike" cap="none" dirty="0">
                <a:solidFill>
                  <a:srgbClr val="000000"/>
                </a:solidFill>
                <a:effectLst/>
                <a:latin typeface="Merriweather Sans"/>
                <a:ea typeface="Merriweather Sans"/>
                <a:cs typeface="Merriweather Sans"/>
                <a:sym typeface="Merriweather Sans"/>
              </a:rPr>
              <a:t>Remove sponsored ads by </a:t>
            </a:r>
            <a:r>
              <a:rPr lang="en-GB" sz="2200" b="0" i="0" u="none" strike="noStrike" cap="none" dirty="0" err="1">
                <a:solidFill>
                  <a:srgbClr val="000000"/>
                </a:solidFill>
                <a:effectLst/>
                <a:latin typeface="Merriweather Sans"/>
                <a:ea typeface="Merriweather Sans"/>
                <a:cs typeface="Merriweather Sans"/>
                <a:sym typeface="Merriweather Sans"/>
              </a:rPr>
              <a:t>url</a:t>
            </a:r>
            <a:r>
              <a:rPr lang="en-GB" sz="2200" b="0" i="0" u="none" strike="noStrike" cap="none" dirty="0">
                <a:solidFill>
                  <a:srgbClr val="000000"/>
                </a:solidFill>
                <a:effectLst/>
                <a:latin typeface="Merriweather Sans"/>
                <a:ea typeface="Merriweather Sans"/>
                <a:cs typeface="Merriweather Sans"/>
                <a:sym typeface="Merriweather Sans"/>
              </a:rPr>
              <a:t> begins with /</a:t>
            </a:r>
            <a:r>
              <a:rPr lang="en-GB" sz="2200" b="0" i="0" u="none" strike="noStrike" cap="none" dirty="0" err="1">
                <a:solidFill>
                  <a:srgbClr val="000000"/>
                </a:solidFill>
                <a:effectLst/>
                <a:latin typeface="Merriweather Sans"/>
                <a:ea typeface="Merriweather Sans"/>
                <a:cs typeface="Merriweather Sans"/>
                <a:sym typeface="Merriweather Sans"/>
              </a:rPr>
              <a:t>gp</a:t>
            </a:r>
            <a:r>
              <a:rPr lang="en-GB" sz="2200" b="0" i="0" u="none" strike="noStrike" cap="none" dirty="0">
                <a:solidFill>
                  <a:srgbClr val="000000"/>
                </a:solidFill>
                <a:effectLst/>
                <a:latin typeface="Merriweather Sans"/>
                <a:ea typeface="Merriweather Sans"/>
                <a:cs typeface="Merriweather Sans"/>
                <a:sym typeface="Merriweather Sans"/>
              </a:rPr>
              <a:t>/ or will removing </a:t>
            </a:r>
            <a:r>
              <a:rPr lang="en-GB" sz="2200" b="0" i="0" u="none" strike="noStrike" cap="none" dirty="0" err="1">
                <a:solidFill>
                  <a:srgbClr val="000000"/>
                </a:solidFill>
                <a:effectLst/>
                <a:latin typeface="Merriweather Sans"/>
                <a:ea typeface="Merriweather Sans"/>
                <a:cs typeface="Merriweather Sans"/>
                <a:sym typeface="Merriweather Sans"/>
              </a:rPr>
              <a:t>duplicat</a:t>
            </a:r>
            <a:r>
              <a:rPr lang="en-GB" sz="2200" b="0" i="0" u="none" strike="noStrike" cap="none" dirty="0">
                <a:solidFill>
                  <a:srgbClr val="000000"/>
                </a:solidFill>
                <a:effectLst/>
                <a:latin typeface="Merriweather Sans"/>
                <a:ea typeface="Merriweather Sans"/>
                <a:cs typeface="Merriweather Sans"/>
                <a:sym typeface="Merriweather Sans"/>
              </a:rPr>
              <a:t> ASINS be enough?</a:t>
            </a:r>
          </a:p>
          <a:p>
            <a:r>
              <a:rPr lang="en-GB" sz="2200" b="0" i="0" u="none" strike="noStrike" cap="none" dirty="0">
                <a:solidFill>
                  <a:srgbClr val="000000"/>
                </a:solidFill>
                <a:effectLst/>
                <a:latin typeface="Merriweather Sans"/>
                <a:ea typeface="Merriweather Sans"/>
                <a:cs typeface="Merriweather Sans"/>
                <a:sym typeface="Merriweather Sans"/>
              </a:rPr>
              <a:t>Features Needed to match original dataset*</a:t>
            </a:r>
          </a:p>
          <a:p>
            <a:r>
              <a:rPr lang="en-GB" sz="2200" b="0" i="0" u="none" strike="noStrike" cap="none" dirty="0">
                <a:solidFill>
                  <a:srgbClr val="000000"/>
                </a:solidFill>
                <a:effectLst/>
                <a:latin typeface="Merriweather Sans"/>
                <a:ea typeface="Merriweather Sans"/>
                <a:cs typeface="Merriweather Sans"/>
                <a:sym typeface="Merriweather Sans"/>
              </a:rPr>
              <a:t>No but redundant</a:t>
            </a:r>
          </a:p>
          <a:p>
            <a:r>
              <a:rPr lang="en-GB" sz="2200" b="0" i="0" u="none" strike="noStrike" cap="none" dirty="0">
                <a:solidFill>
                  <a:srgbClr val="000000"/>
                </a:solidFill>
                <a:effectLst/>
                <a:latin typeface="Merriweather Sans"/>
                <a:ea typeface="Merriweather Sans"/>
                <a:cs typeface="Merriweather Sans"/>
                <a:sym typeface="Merriweather Sans"/>
              </a:rPr>
              <a:t>marketplace</a:t>
            </a:r>
          </a:p>
          <a:p>
            <a:r>
              <a:rPr lang="en-GB" sz="2200" b="0" i="0" u="none" strike="noStrike" cap="none" dirty="0">
                <a:solidFill>
                  <a:srgbClr val="000000"/>
                </a:solidFill>
                <a:effectLst/>
                <a:latin typeface="Merriweather Sans"/>
                <a:ea typeface="Merriweather Sans"/>
                <a:cs typeface="Merriweather Sans"/>
                <a:sym typeface="Merriweather Sans"/>
              </a:rPr>
              <a:t>vine</a:t>
            </a:r>
          </a:p>
          <a:p>
            <a:r>
              <a:rPr lang="en-GB" sz="2200" b="0" i="0" u="none" strike="noStrike" cap="none" dirty="0" err="1">
                <a:solidFill>
                  <a:srgbClr val="000000"/>
                </a:solidFill>
                <a:effectLst/>
                <a:latin typeface="Merriweather Sans"/>
                <a:ea typeface="Merriweather Sans"/>
                <a:cs typeface="Merriweather Sans"/>
                <a:sym typeface="Merriweather Sans"/>
              </a:rPr>
              <a:t>product_parent</a:t>
            </a:r>
            <a:r>
              <a:rPr lang="en-GB" sz="2200" b="0" i="0" u="none" strike="noStrike" cap="none" dirty="0">
                <a:solidFill>
                  <a:srgbClr val="000000"/>
                </a:solidFill>
                <a:effectLst/>
                <a:latin typeface="Merriweather Sans"/>
                <a:ea typeface="Merriweather Sans"/>
                <a:cs typeface="Merriweather Sans"/>
                <a:sym typeface="Merriweather Sans"/>
              </a:rPr>
              <a:t> (what is this)</a:t>
            </a:r>
          </a:p>
          <a:p>
            <a:r>
              <a:rPr lang="en-GB" sz="2200" b="0" i="0" u="none" strike="noStrike" cap="none" dirty="0">
                <a:solidFill>
                  <a:srgbClr val="000000"/>
                </a:solidFill>
                <a:effectLst/>
                <a:latin typeface="Merriweather Sans"/>
                <a:ea typeface="Merriweather Sans"/>
                <a:cs typeface="Merriweather Sans"/>
                <a:sym typeface="Merriweather Sans"/>
              </a:rPr>
              <a:t>No </a:t>
            </a:r>
          </a:p>
          <a:p>
            <a:r>
              <a:rPr lang="en-GB" sz="2200" b="0" i="0" u="none" strike="noStrike" cap="none" dirty="0" err="1">
                <a:solidFill>
                  <a:srgbClr val="000000"/>
                </a:solidFill>
                <a:effectLst/>
                <a:latin typeface="Merriweather Sans"/>
                <a:ea typeface="Merriweather Sans"/>
                <a:cs typeface="Merriweather Sans"/>
                <a:sym typeface="Merriweather Sans"/>
              </a:rPr>
              <a:t>total_votes</a:t>
            </a:r>
            <a:r>
              <a:rPr lang="en-GB" sz="2200" b="0" i="0" u="none" strike="noStrike" cap="none" dirty="0">
                <a:solidFill>
                  <a:srgbClr val="000000"/>
                </a:solidFill>
                <a:effectLst/>
                <a:latin typeface="Merriweather Sans"/>
                <a:ea typeface="Merriweather Sans"/>
                <a:cs typeface="Merriweather Sans"/>
                <a:sym typeface="Merriweather Sans"/>
              </a:rPr>
              <a:t> (cant find it)</a:t>
            </a:r>
          </a:p>
          <a:p>
            <a:r>
              <a:rPr lang="en-GB" sz="2200" b="0" i="0" u="none" strike="noStrike" cap="none" dirty="0" err="1">
                <a:solidFill>
                  <a:srgbClr val="000000"/>
                </a:solidFill>
                <a:effectLst/>
                <a:latin typeface="Merriweather Sans"/>
                <a:ea typeface="Merriweather Sans"/>
                <a:cs typeface="Merriweather Sans"/>
                <a:sym typeface="Merriweather Sans"/>
              </a:rPr>
              <a:t>customer_id</a:t>
            </a:r>
            <a:r>
              <a:rPr lang="en-GB" sz="2200" b="0" i="0" u="none" strike="noStrike" cap="none" dirty="0">
                <a:solidFill>
                  <a:srgbClr val="000000"/>
                </a:solidFill>
                <a:effectLst/>
                <a:latin typeface="Merriweather Sans"/>
                <a:ea typeface="Merriweather Sans"/>
                <a:cs typeface="Merriweather Sans"/>
                <a:sym typeface="Merriweather Sans"/>
              </a:rPr>
              <a:t> (</a:t>
            </a:r>
            <a:r>
              <a:rPr lang="en-GB" sz="2200" b="0" i="0" u="none" strike="noStrike" cap="none" dirty="0" err="1">
                <a:solidFill>
                  <a:srgbClr val="000000"/>
                </a:solidFill>
                <a:effectLst/>
                <a:latin typeface="Merriweather Sans"/>
                <a:ea typeface="Merriweather Sans"/>
                <a:cs typeface="Merriweather Sans"/>
                <a:sym typeface="Merriweather Sans"/>
              </a:rPr>
              <a:t>doesnt</a:t>
            </a:r>
            <a:r>
              <a:rPr lang="en-GB" sz="2200" b="0" i="0" u="none" strike="noStrike" cap="none" dirty="0">
                <a:solidFill>
                  <a:srgbClr val="000000"/>
                </a:solidFill>
                <a:effectLst/>
                <a:latin typeface="Merriweather Sans"/>
                <a:ea typeface="Merriweather Sans"/>
                <a:cs typeface="Merriweather Sans"/>
                <a:sym typeface="Merriweather Sans"/>
              </a:rPr>
              <a:t> seem to be in the URL, amazon must have anonymised dataset)</a:t>
            </a:r>
          </a:p>
          <a:p>
            <a:r>
              <a:rPr lang="en-GB" sz="2200" b="0" i="0" u="none" strike="noStrike" cap="none" dirty="0">
                <a:solidFill>
                  <a:srgbClr val="000000"/>
                </a:solidFill>
                <a:effectLst/>
                <a:latin typeface="Merriweather Sans"/>
                <a:ea typeface="Merriweather Sans"/>
                <a:cs typeface="Merriweather Sans"/>
                <a:sym typeface="Merriweather Sans"/>
              </a:rPr>
              <a:t>Yes </a:t>
            </a:r>
          </a:p>
          <a:p>
            <a:r>
              <a:rPr lang="en-GB" sz="2200" b="0" i="0" u="none" strike="noStrike" cap="none" dirty="0" err="1">
                <a:solidFill>
                  <a:srgbClr val="000000"/>
                </a:solidFill>
                <a:effectLst/>
                <a:latin typeface="Merriweather Sans"/>
                <a:ea typeface="Merriweather Sans"/>
                <a:cs typeface="Merriweather Sans"/>
                <a:sym typeface="Merriweather Sans"/>
              </a:rPr>
              <a:t>review_id</a:t>
            </a:r>
            <a:endParaRPr lang="en-GB" sz="2200" b="0" i="0" u="none" strike="noStrike" cap="none" dirty="0">
              <a:solidFill>
                <a:srgbClr val="000000"/>
              </a:solidFill>
              <a:effectLst/>
              <a:latin typeface="Merriweather Sans"/>
              <a:ea typeface="Merriweather Sans"/>
              <a:cs typeface="Merriweather Sans"/>
              <a:sym typeface="Merriweather Sans"/>
            </a:endParaRPr>
          </a:p>
          <a:p>
            <a:r>
              <a:rPr lang="en-GB" sz="2200" b="0" i="0" u="none" strike="noStrike" cap="none" dirty="0" err="1">
                <a:solidFill>
                  <a:srgbClr val="000000"/>
                </a:solidFill>
                <a:effectLst/>
                <a:latin typeface="Merriweather Sans"/>
                <a:ea typeface="Merriweather Sans"/>
                <a:cs typeface="Merriweather Sans"/>
                <a:sym typeface="Merriweather Sans"/>
              </a:rPr>
              <a:t>product_category</a:t>
            </a:r>
            <a:r>
              <a:rPr lang="en-GB" sz="2200" b="0" i="0" u="none" strike="noStrike" cap="none" dirty="0">
                <a:solidFill>
                  <a:srgbClr val="000000"/>
                </a:solidFill>
                <a:effectLst/>
                <a:latin typeface="Merriweather Sans"/>
                <a:ea typeface="Merriweather Sans"/>
                <a:cs typeface="Merriweather Sans"/>
                <a:sym typeface="Merriweather Sans"/>
              </a:rPr>
              <a:t> (inferred from scrape)</a:t>
            </a:r>
          </a:p>
          <a:p>
            <a:r>
              <a:rPr lang="en-GB" sz="2200" b="0" i="0" u="none" strike="noStrike" cap="none" dirty="0" err="1">
                <a:solidFill>
                  <a:srgbClr val="000000"/>
                </a:solidFill>
                <a:effectLst/>
                <a:latin typeface="Merriweather Sans"/>
                <a:ea typeface="Merriweather Sans"/>
                <a:cs typeface="Merriweather Sans"/>
                <a:sym typeface="Merriweather Sans"/>
              </a:rPr>
              <a:t>product_title</a:t>
            </a:r>
            <a:r>
              <a:rPr lang="en-GB" sz="2200" b="0" i="0" u="none" strike="noStrike" cap="none" dirty="0">
                <a:solidFill>
                  <a:srgbClr val="000000"/>
                </a:solidFill>
                <a:effectLst/>
                <a:latin typeface="Merriweather Sans"/>
                <a:ea typeface="Merriweather Sans"/>
                <a:cs typeface="Merriweather Sans"/>
                <a:sym typeface="Merriweather Sans"/>
              </a:rPr>
              <a:t> (infer from </a:t>
            </a:r>
            <a:r>
              <a:rPr lang="en-GB" sz="2200" b="0" i="0" u="none" strike="noStrike" cap="none" dirty="0" err="1">
                <a:solidFill>
                  <a:srgbClr val="000000"/>
                </a:solidFill>
                <a:effectLst/>
                <a:latin typeface="Merriweather Sans"/>
                <a:ea typeface="Merriweather Sans"/>
                <a:cs typeface="Merriweather Sans"/>
                <a:sym typeface="Merriweather Sans"/>
              </a:rPr>
              <a:t>product_id</a:t>
            </a:r>
            <a:r>
              <a:rPr lang="en-GB" sz="2200" b="0" i="0" u="none" strike="noStrike" cap="none" dirty="0">
                <a:solidFill>
                  <a:srgbClr val="000000"/>
                </a:solidFill>
                <a:effectLst/>
                <a:latin typeface="Merriweather Sans"/>
                <a:ea typeface="Merriweather Sans"/>
                <a:cs typeface="Merriweather Sans"/>
                <a:sym typeface="Merriweather Sans"/>
              </a:rPr>
              <a:t>?)</a:t>
            </a:r>
          </a:p>
          <a:p>
            <a:r>
              <a:rPr lang="en-GB" sz="2200" b="0" i="0" u="none" strike="noStrike" cap="none" dirty="0" err="1">
                <a:solidFill>
                  <a:srgbClr val="000000"/>
                </a:solidFill>
                <a:effectLst/>
                <a:latin typeface="Merriweather Sans"/>
                <a:ea typeface="Merriweather Sans"/>
                <a:cs typeface="Merriweather Sans"/>
                <a:sym typeface="Merriweather Sans"/>
              </a:rPr>
              <a:t>product_id</a:t>
            </a:r>
            <a:r>
              <a:rPr lang="en-GB" sz="2200" b="0" i="0" u="none" strike="noStrike" cap="none" dirty="0">
                <a:solidFill>
                  <a:srgbClr val="000000"/>
                </a:solidFill>
                <a:effectLst/>
                <a:latin typeface="Merriweather Sans"/>
                <a:ea typeface="Merriweather Sans"/>
                <a:cs typeface="Merriweather Sans"/>
                <a:sym typeface="Merriweather Sans"/>
              </a:rPr>
              <a:t> (</a:t>
            </a:r>
            <a:r>
              <a:rPr lang="en-GB" sz="2200" b="0" i="0" u="none" strike="noStrike" cap="none" dirty="0" err="1">
                <a:solidFill>
                  <a:srgbClr val="000000"/>
                </a:solidFill>
                <a:effectLst/>
                <a:latin typeface="Merriweather Sans"/>
                <a:ea typeface="Merriweather Sans"/>
                <a:cs typeface="Merriweather Sans"/>
                <a:sym typeface="Merriweather Sans"/>
              </a:rPr>
              <a:t>asin</a:t>
            </a:r>
            <a:r>
              <a:rPr lang="en-GB" sz="2200" b="0" i="0" u="none" strike="noStrike" cap="none" dirty="0">
                <a:solidFill>
                  <a:srgbClr val="000000"/>
                </a:solidFill>
                <a:effectLst/>
                <a:latin typeface="Merriweather Sans"/>
                <a:ea typeface="Merriweather Sans"/>
                <a:cs typeface="Merriweather Sans"/>
                <a:sym typeface="Merriweather Sans"/>
              </a:rPr>
              <a:t> that </a:t>
            </a:r>
            <a:r>
              <a:rPr lang="en-GB" sz="2200" b="0" i="0" u="none" strike="noStrike" cap="none" dirty="0" err="1">
                <a:solidFill>
                  <a:srgbClr val="000000"/>
                </a:solidFill>
                <a:effectLst/>
                <a:latin typeface="Merriweather Sans"/>
                <a:ea typeface="Merriweather Sans"/>
                <a:cs typeface="Merriweather Sans"/>
                <a:sym typeface="Merriweather Sans"/>
              </a:rPr>
              <a:t>i'm</a:t>
            </a:r>
            <a:r>
              <a:rPr lang="en-GB" sz="2200" b="0" i="0" u="none" strike="noStrike" cap="none" dirty="0">
                <a:solidFill>
                  <a:srgbClr val="000000"/>
                </a:solidFill>
                <a:effectLst/>
                <a:latin typeface="Merriweather Sans"/>
                <a:ea typeface="Merriweather Sans"/>
                <a:cs typeface="Merriweather Sans"/>
                <a:sym typeface="Merriweather Sans"/>
              </a:rPr>
              <a:t> feeding in)</a:t>
            </a:r>
          </a:p>
          <a:p>
            <a:r>
              <a:rPr lang="en-GB" sz="2200" b="0" i="0" u="none" strike="noStrike" cap="none" dirty="0" err="1">
                <a:solidFill>
                  <a:srgbClr val="000000"/>
                </a:solidFill>
                <a:effectLst/>
                <a:latin typeface="Merriweather Sans"/>
                <a:ea typeface="Merriweather Sans"/>
                <a:cs typeface="Merriweather Sans"/>
                <a:sym typeface="Merriweather Sans"/>
              </a:rPr>
              <a:t>star_rating</a:t>
            </a:r>
            <a:endParaRPr lang="en-GB" sz="2200" b="0" i="0" u="none" strike="noStrike" cap="none" dirty="0">
              <a:solidFill>
                <a:srgbClr val="000000"/>
              </a:solidFill>
              <a:effectLst/>
              <a:latin typeface="Merriweather Sans"/>
              <a:ea typeface="Merriweather Sans"/>
              <a:cs typeface="Merriweather Sans"/>
              <a:sym typeface="Merriweather Sans"/>
            </a:endParaRPr>
          </a:p>
          <a:p>
            <a:r>
              <a:rPr lang="en-GB" sz="2200" b="0" i="0" u="none" strike="noStrike" cap="none" dirty="0" err="1">
                <a:solidFill>
                  <a:srgbClr val="000000"/>
                </a:solidFill>
                <a:effectLst/>
                <a:latin typeface="Merriweather Sans"/>
                <a:ea typeface="Merriweather Sans"/>
                <a:cs typeface="Merriweather Sans"/>
                <a:sym typeface="Merriweather Sans"/>
              </a:rPr>
              <a:t>review_headline</a:t>
            </a:r>
            <a:endParaRPr lang="en-GB" sz="2200" b="0" i="0" u="none" strike="noStrike" cap="none" dirty="0">
              <a:solidFill>
                <a:srgbClr val="000000"/>
              </a:solidFill>
              <a:effectLst/>
              <a:latin typeface="Merriweather Sans"/>
              <a:ea typeface="Merriweather Sans"/>
              <a:cs typeface="Merriweather Sans"/>
              <a:sym typeface="Merriweather Sans"/>
            </a:endParaRPr>
          </a:p>
          <a:p>
            <a:r>
              <a:rPr lang="en-GB" sz="2200" b="0" i="0" u="none" strike="noStrike" cap="none" dirty="0" err="1">
                <a:solidFill>
                  <a:srgbClr val="000000"/>
                </a:solidFill>
                <a:effectLst/>
                <a:latin typeface="Merriweather Sans"/>
                <a:ea typeface="Merriweather Sans"/>
                <a:cs typeface="Merriweather Sans"/>
                <a:sym typeface="Merriweather Sans"/>
              </a:rPr>
              <a:t>review_body</a:t>
            </a:r>
            <a:endParaRPr lang="en-GB" sz="2200" b="0" i="0" u="none" strike="noStrike" cap="none" dirty="0">
              <a:solidFill>
                <a:srgbClr val="000000"/>
              </a:solidFill>
              <a:effectLst/>
              <a:latin typeface="Merriweather Sans"/>
              <a:ea typeface="Merriweather Sans"/>
              <a:cs typeface="Merriweather Sans"/>
              <a:sym typeface="Merriweather Sans"/>
            </a:endParaRPr>
          </a:p>
          <a:p>
            <a:r>
              <a:rPr lang="en-GB" sz="2200" b="0" i="0" u="none" strike="noStrike" cap="none" dirty="0" err="1">
                <a:solidFill>
                  <a:srgbClr val="000000"/>
                </a:solidFill>
                <a:effectLst/>
                <a:latin typeface="Merriweather Sans"/>
                <a:ea typeface="Merriweather Sans"/>
                <a:cs typeface="Merriweather Sans"/>
                <a:sym typeface="Merriweather Sans"/>
              </a:rPr>
              <a:t>review_date</a:t>
            </a:r>
            <a:endParaRPr lang="en-GB" sz="2200" b="0" i="0" u="none" strike="noStrike" cap="none" dirty="0">
              <a:solidFill>
                <a:srgbClr val="000000"/>
              </a:solidFill>
              <a:effectLst/>
              <a:latin typeface="Merriweather Sans"/>
              <a:ea typeface="Merriweather Sans"/>
              <a:cs typeface="Merriweather Sans"/>
              <a:sym typeface="Merriweather Sans"/>
            </a:endParaRPr>
          </a:p>
          <a:p>
            <a:r>
              <a:rPr lang="en-GB" sz="2200" b="0" i="0" u="none" strike="noStrike" cap="none" dirty="0" err="1">
                <a:solidFill>
                  <a:srgbClr val="000000"/>
                </a:solidFill>
                <a:effectLst/>
                <a:latin typeface="Merriweather Sans"/>
                <a:ea typeface="Merriweather Sans"/>
                <a:cs typeface="Merriweather Sans"/>
                <a:sym typeface="Merriweather Sans"/>
              </a:rPr>
              <a:t>helpful_votes</a:t>
            </a:r>
            <a:endParaRPr lang="en-GB" sz="2200" b="0" i="0" u="none" strike="noStrike" cap="none" dirty="0">
              <a:solidFill>
                <a:srgbClr val="000000"/>
              </a:solidFill>
              <a:effectLst/>
              <a:latin typeface="Merriweather Sans"/>
              <a:ea typeface="Merriweather Sans"/>
              <a:cs typeface="Merriweather Sans"/>
              <a:sym typeface="Merriweather Sans"/>
            </a:endParaRPr>
          </a:p>
          <a:p>
            <a:r>
              <a:rPr lang="en-GB" sz="2200" b="0" i="0" u="none" strike="noStrike" cap="none" dirty="0" err="1">
                <a:solidFill>
                  <a:srgbClr val="000000"/>
                </a:solidFill>
                <a:effectLst/>
                <a:latin typeface="Merriweather Sans"/>
                <a:ea typeface="Merriweather Sans"/>
                <a:cs typeface="Merriweather Sans"/>
                <a:sym typeface="Merriweather Sans"/>
              </a:rPr>
              <a:t>verified_purchase</a:t>
            </a:r>
            <a:endParaRPr lang="en-GB" sz="2200" b="0" i="0" u="none" strike="noStrike" cap="none" dirty="0">
              <a:solidFill>
                <a:srgbClr val="000000"/>
              </a:solidFill>
              <a:effectLst/>
              <a:latin typeface="Merriweather Sans"/>
              <a:ea typeface="Merriweather Sans"/>
              <a:cs typeface="Merriweather Sans"/>
              <a:sym typeface="Merriweather Sans"/>
            </a:endParaRPr>
          </a:p>
        </p:txBody>
      </p:sp>
    </p:spTree>
    <p:extLst>
      <p:ext uri="{BB962C8B-B14F-4D97-AF65-F5344CB8AC3E}">
        <p14:creationId xmlns:p14="http://schemas.microsoft.com/office/powerpoint/2010/main" val="2996973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5: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400" dirty="0">
              <a:solidFill>
                <a:srgbClr val="4A4A4A"/>
              </a:solidFill>
              <a:highlight>
                <a:srgbClr val="F9FAF8"/>
              </a:highlight>
              <a:latin typeface="Arial"/>
              <a:ea typeface="Arial"/>
              <a:cs typeface="Arial"/>
              <a:sym typeface="Arial"/>
            </a:endParaRPr>
          </a:p>
        </p:txBody>
      </p:sp>
      <p:sp>
        <p:nvSpPr>
          <p:cNvPr id="330" name="Google Shape;33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825032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5: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400" dirty="0">
              <a:solidFill>
                <a:srgbClr val="4A4A4A"/>
              </a:solidFill>
              <a:highlight>
                <a:srgbClr val="F9FAF8"/>
              </a:highlight>
              <a:latin typeface="Arial"/>
              <a:ea typeface="Arial"/>
              <a:cs typeface="Arial"/>
              <a:sym typeface="Arial"/>
            </a:endParaRPr>
          </a:p>
        </p:txBody>
      </p:sp>
      <p:sp>
        <p:nvSpPr>
          <p:cNvPr id="330" name="Google Shape;33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244149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5: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400" dirty="0">
              <a:solidFill>
                <a:srgbClr val="4A4A4A"/>
              </a:solidFill>
              <a:highlight>
                <a:srgbClr val="F9FAF8"/>
              </a:highlight>
              <a:latin typeface="Arial"/>
              <a:ea typeface="Arial"/>
              <a:cs typeface="Arial"/>
              <a:sym typeface="Arial"/>
            </a:endParaRPr>
          </a:p>
        </p:txBody>
      </p:sp>
      <p:sp>
        <p:nvSpPr>
          <p:cNvPr id="330" name="Google Shape;33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84557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8c5c724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e8c5c7248_0_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1: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200"/>
              <a:buFont typeface="Merriweather Sans"/>
              <a:buNone/>
            </a:pPr>
            <a:endParaRPr/>
          </a:p>
        </p:txBody>
      </p:sp>
      <p:sp>
        <p:nvSpPr>
          <p:cNvPr id="406" name="Google Shape;40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2200"/>
              <a:buFont typeface="Merriweather Sans"/>
              <a:buNone/>
              <a:tabLst/>
              <a:defRPr/>
            </a:pPr>
            <a:r>
              <a:rPr lang="en-GB" b="1" dirty="0"/>
              <a:t>High ratings in Amazons algorithm to drive conversion and make sales</a:t>
            </a:r>
          </a:p>
          <a:p>
            <a:endParaRPr lang="en-US" dirty="0"/>
          </a:p>
        </p:txBody>
      </p:sp>
    </p:spTree>
    <p:extLst>
      <p:ext uri="{BB962C8B-B14F-4D97-AF65-F5344CB8AC3E}">
        <p14:creationId xmlns:p14="http://schemas.microsoft.com/office/powerpoint/2010/main" val="1087839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6: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200"/>
              <a:buFont typeface="Merriweather Sans"/>
              <a:buNone/>
            </a:pPr>
            <a:endParaRPr b="1" dirty="0"/>
          </a:p>
        </p:txBody>
      </p:sp>
      <p:sp>
        <p:nvSpPr>
          <p:cNvPr id="358" name="Google Shape;35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43: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200"/>
              <a:buFont typeface="Merriweather Sans"/>
              <a:buNone/>
              <a:tabLst/>
              <a:defRPr/>
            </a:pPr>
            <a:endParaRPr lang="it-IT" sz="1400" dirty="0">
              <a:solidFill>
                <a:srgbClr val="5E5E5E"/>
              </a:solidFill>
              <a:latin typeface="Montserrat"/>
              <a:ea typeface="Montserrat"/>
              <a:cs typeface="Montserrat"/>
              <a:sym typeface="Montserrat"/>
            </a:endParaRPr>
          </a:p>
        </p:txBody>
      </p:sp>
      <p:sp>
        <p:nvSpPr>
          <p:cNvPr id="351" name="Google Shape;35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0: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200"/>
              <a:buFont typeface="Merriweather Sans"/>
              <a:buNone/>
            </a:pPr>
            <a:endParaRPr dirty="0"/>
          </a:p>
        </p:txBody>
      </p:sp>
      <p:sp>
        <p:nvSpPr>
          <p:cNvPr id="367" name="Google Shape;36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9: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r>
              <a:rPr lang="en-GB" sz="2200" b="1" i="0" u="none" strike="noStrike" cap="none" dirty="0">
                <a:solidFill>
                  <a:srgbClr val="000000"/>
                </a:solidFill>
                <a:effectLst/>
                <a:latin typeface="Merriweather Sans"/>
                <a:ea typeface="Merriweather Sans"/>
                <a:cs typeface="Merriweather Sans"/>
                <a:sym typeface="Merriweather Sans"/>
              </a:rPr>
              <a:t>The UK dataset was not viable as it was much smaller for observations in the Camera category (6427 before cleaning, 30 afterwards) </a:t>
            </a:r>
          </a:p>
          <a:p>
            <a:pPr marL="457200" marR="0" lvl="0" indent="-228600" algn="l" defTabSz="914400" rtl="0" eaLnBrk="1" fontAlgn="auto" latinLnBrk="0" hangingPunct="1">
              <a:lnSpc>
                <a:spcPct val="100000"/>
              </a:lnSpc>
              <a:spcBef>
                <a:spcPts val="0"/>
              </a:spcBef>
              <a:spcAft>
                <a:spcPts val="0"/>
              </a:spcAft>
              <a:buClr>
                <a:srgbClr val="000000"/>
              </a:buClr>
              <a:buSzPts val="2200"/>
              <a:buFont typeface="Merriweather Sans"/>
              <a:buNone/>
              <a:tabLst/>
              <a:defRPr/>
            </a:pPr>
            <a:endParaRPr lang="en-GB" sz="2200" b="1" i="0" u="none" strike="noStrike" cap="none" dirty="0">
              <a:solidFill>
                <a:srgbClr val="000000"/>
              </a:solidFill>
              <a:effectLst/>
              <a:latin typeface="Merriweather Sans"/>
              <a:ea typeface="Merriweather Sans"/>
              <a:cs typeface="Merriweather Sans"/>
              <a:sym typeface="Merriweather Sans"/>
            </a:endParaRPr>
          </a:p>
          <a:p>
            <a:pPr marL="457200" marR="0" lvl="0" indent="-228600" algn="l" defTabSz="914400" rtl="0" eaLnBrk="1" fontAlgn="auto" latinLnBrk="0" hangingPunct="1">
              <a:lnSpc>
                <a:spcPct val="100000"/>
              </a:lnSpc>
              <a:spcBef>
                <a:spcPts val="0"/>
              </a:spcBef>
              <a:spcAft>
                <a:spcPts val="0"/>
              </a:spcAft>
              <a:buClr>
                <a:srgbClr val="000000"/>
              </a:buClr>
              <a:buSzPts val="2200"/>
              <a:buFont typeface="Merriweather Sans"/>
              <a:buNone/>
              <a:tabLst/>
              <a:defRPr/>
            </a:pPr>
            <a:r>
              <a:rPr lang="en-GB" sz="2200" b="0" i="0" u="none" strike="noStrike" cap="none" dirty="0">
                <a:solidFill>
                  <a:srgbClr val="000000"/>
                </a:solidFill>
                <a:effectLst/>
                <a:latin typeface="Merriweather Sans"/>
                <a:ea typeface="Merriweather Sans"/>
                <a:cs typeface="Merriweather Sans"/>
                <a:sym typeface="Merriweather Sans"/>
              </a:rPr>
              <a:t>This is intended to facilitate study into the properties (and the evolution) of customer reviews </a:t>
            </a:r>
          </a:p>
          <a:p>
            <a:pPr marL="457200" marR="0" lvl="0" indent="-228600" algn="l" defTabSz="914400" rtl="0" eaLnBrk="1" fontAlgn="auto" latinLnBrk="0" hangingPunct="1">
              <a:lnSpc>
                <a:spcPct val="100000"/>
              </a:lnSpc>
              <a:spcBef>
                <a:spcPts val="0"/>
              </a:spcBef>
              <a:spcAft>
                <a:spcPts val="0"/>
              </a:spcAft>
              <a:buClr>
                <a:srgbClr val="000000"/>
              </a:buClr>
              <a:buSzPts val="2200"/>
              <a:buFont typeface="Merriweather Sans"/>
              <a:buNone/>
              <a:tabLst/>
              <a:defRPr/>
            </a:pPr>
            <a:r>
              <a:rPr lang="en-GB" sz="2200" b="0" i="0" u="none" strike="noStrike" cap="none" dirty="0">
                <a:solidFill>
                  <a:srgbClr val="000000"/>
                </a:solidFill>
                <a:effectLst/>
                <a:latin typeface="Merriweather Sans"/>
                <a:ea typeface="Merriweather Sans"/>
                <a:cs typeface="Merriweather Sans"/>
                <a:sym typeface="Merriweather Sans"/>
              </a:rPr>
              <a:t>potentially including </a:t>
            </a:r>
            <a:r>
              <a:rPr lang="en-GB" sz="2200" b="1" i="0" u="none" strike="noStrike" cap="none" dirty="0">
                <a:solidFill>
                  <a:srgbClr val="000000"/>
                </a:solidFill>
                <a:effectLst/>
                <a:latin typeface="Merriweather Sans"/>
                <a:ea typeface="Merriweather Sans"/>
                <a:cs typeface="Merriweather Sans"/>
                <a:sym typeface="Merriweather Sans"/>
              </a:rPr>
              <a:t>how people evaluate and express their experiences with respect to products at scale. </a:t>
            </a:r>
            <a:endParaRPr lang="en-GB" sz="2200" b="0" i="0" u="none" strike="noStrike" cap="none" dirty="0">
              <a:solidFill>
                <a:srgbClr val="000000"/>
              </a:solidFill>
              <a:effectLst/>
              <a:latin typeface="Merriweather Sans"/>
              <a:ea typeface="Merriweather Sans"/>
              <a:cs typeface="Merriweather Sans"/>
              <a:sym typeface="Merriweather Sans"/>
            </a:endParaRPr>
          </a:p>
          <a:p>
            <a:pPr marL="457200" marR="0" lvl="0" indent="-228600" algn="l" defTabSz="914400" rtl="0" eaLnBrk="1" fontAlgn="auto" latinLnBrk="0" hangingPunct="1">
              <a:lnSpc>
                <a:spcPct val="100000"/>
              </a:lnSpc>
              <a:spcBef>
                <a:spcPts val="0"/>
              </a:spcBef>
              <a:spcAft>
                <a:spcPts val="0"/>
              </a:spcAft>
              <a:buClr>
                <a:srgbClr val="000000"/>
              </a:buClr>
              <a:buSzPts val="2200"/>
              <a:buFont typeface="Merriweather Sans"/>
              <a:buNone/>
              <a:tabLst/>
              <a:defRPr/>
            </a:pPr>
            <a:endParaRPr lang="en-GB" sz="2200" b="1" i="0" u="none" strike="noStrike" cap="none" dirty="0">
              <a:solidFill>
                <a:srgbClr val="000000"/>
              </a:solidFill>
              <a:effectLst/>
              <a:latin typeface="Merriweather Sans"/>
              <a:ea typeface="Merriweather Sans"/>
              <a:cs typeface="Merriweather Sans"/>
              <a:sym typeface="Merriweather Sans"/>
            </a:endParaRPr>
          </a:p>
          <a:p>
            <a:r>
              <a:rPr lang="en-GB" sz="2200" b="0" i="0" u="none" strike="noStrike" cap="none" dirty="0">
                <a:solidFill>
                  <a:srgbClr val="000000"/>
                </a:solidFill>
                <a:effectLst/>
                <a:latin typeface="Merriweather Sans"/>
                <a:ea typeface="Merriweather Sans"/>
                <a:cs typeface="Merriweather Sans"/>
                <a:sym typeface="Merriweather Sans"/>
              </a:rPr>
              <a:t>multiple languages from different Amazon marketplaces, intended to facilitate analysis of customers’ perception of the same products and wider consumer preferences across languages and countries. (200K+ customer reviews in 5 countries)</a:t>
            </a:r>
          </a:p>
          <a:p>
            <a:endParaRPr lang="en-GB" sz="2200" b="0" i="0" u="none" strike="noStrike" cap="none" dirty="0">
              <a:solidFill>
                <a:srgbClr val="000000"/>
              </a:solidFill>
              <a:effectLst/>
              <a:latin typeface="Merriweather Sans"/>
              <a:ea typeface="Merriweather Sans"/>
              <a:cs typeface="Merriweather Sans"/>
              <a:sym typeface="Merriweather Sans"/>
            </a:endParaRPr>
          </a:p>
          <a:p>
            <a:endParaRPr lang="en-GB" sz="2200" b="0" i="0" u="none" strike="noStrike" cap="none" dirty="0">
              <a:solidFill>
                <a:srgbClr val="000000"/>
              </a:solidFill>
              <a:effectLst/>
              <a:latin typeface="Merriweather Sans"/>
              <a:ea typeface="Merriweather Sans"/>
              <a:cs typeface="Merriweather Sans"/>
              <a:sym typeface="Merriweather Sans"/>
            </a:endParaRPr>
          </a:p>
          <a:p>
            <a:pPr marL="457200" marR="0" lvl="0" indent="-228600" algn="l" defTabSz="914400" rtl="0" eaLnBrk="1" fontAlgn="auto" latinLnBrk="0" hangingPunct="1">
              <a:lnSpc>
                <a:spcPct val="100000"/>
              </a:lnSpc>
              <a:spcBef>
                <a:spcPts val="0"/>
              </a:spcBef>
              <a:spcAft>
                <a:spcPts val="0"/>
              </a:spcAft>
              <a:buClr>
                <a:srgbClr val="000000"/>
              </a:buClr>
              <a:buSzPts val="2200"/>
              <a:buFont typeface="Merriweather Sans"/>
              <a:buNone/>
              <a:tabLst/>
              <a:defRPr/>
            </a:pPr>
            <a:r>
              <a:rPr lang="en-GB" sz="2200" b="0" i="0" u="none" strike="noStrike" cap="none" dirty="0">
                <a:solidFill>
                  <a:srgbClr val="000000"/>
                </a:solidFill>
                <a:effectLst/>
                <a:latin typeface="Merriweather Sans"/>
                <a:ea typeface="Merriweather Sans"/>
                <a:cs typeface="Merriweather Sans"/>
                <a:sym typeface="Merriweather Sans"/>
              </a:rPr>
              <a:t>A collection of reviews that have been identified as non-compliant with respect to Amazon policies. This is intended to provide a reference dataset for research on detecting promotional or biased reviews. (several thousand customer reviews). This part of the dataset is distributed separately and is available upon request – please contact the email address below if you are interested in obtaining this dataset.</a:t>
            </a:r>
            <a:endParaRPr lang="en-GB" dirty="0">
              <a:effectLst/>
            </a:endParaRPr>
          </a:p>
          <a:p>
            <a:pPr marL="0" lvl="0" indent="0" algn="l" rtl="0">
              <a:spcBef>
                <a:spcPts val="0"/>
              </a:spcBef>
              <a:spcAft>
                <a:spcPts val="0"/>
              </a:spcAft>
              <a:buSzPts val="2200"/>
              <a:buFont typeface="Merriweather Sans"/>
              <a:buNone/>
            </a:pPr>
            <a:endParaRPr lang="en-GB" dirty="0"/>
          </a:p>
          <a:p>
            <a:pPr marL="0" lvl="0" indent="0" algn="l" rtl="0">
              <a:spcBef>
                <a:spcPts val="0"/>
              </a:spcBef>
              <a:spcAft>
                <a:spcPts val="0"/>
              </a:spcAft>
              <a:buSzPts val="2200"/>
              <a:buFont typeface="Merriweather Sans"/>
              <a:buNone/>
            </a:pPr>
            <a:endParaRPr lang="en-GB" dirty="0"/>
          </a:p>
        </p:txBody>
      </p:sp>
      <p:sp>
        <p:nvSpPr>
          <p:cNvPr id="390" name="Google Shape;39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2 letter country code of the marketplace where the review was written.</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Random identifier that can be used to aggregate reviews written by a single author.</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The unique ID of the review.</a:t>
            </a:r>
          </a:p>
          <a:p>
            <a:pPr rtl="0" fontAlgn="t"/>
            <a:r>
              <a:rPr lang="en-GB" sz="2200" b="0" i="0" u="none" strike="noStrike" cap="none" dirty="0">
                <a:solidFill>
                  <a:srgbClr val="000000"/>
                </a:solidFill>
                <a:effectLst/>
                <a:latin typeface="Merriweather Sans"/>
                <a:ea typeface="Merriweather Sans"/>
                <a:cs typeface="Merriweather Sans"/>
                <a:sym typeface="Merriweather Sans"/>
              </a:rPr>
              <a:t>The unique Product ID the review pertains to.</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Random identifier that can be used to aggregate reviews for the same product.</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Title of the product.</a:t>
            </a:r>
          </a:p>
          <a:p>
            <a:pPr rtl="0" fontAlgn="t"/>
            <a:r>
              <a:rPr lang="en-GB" sz="2200" b="0" i="0" u="none" strike="noStrike" cap="none" dirty="0">
                <a:solidFill>
                  <a:srgbClr val="000000"/>
                </a:solidFill>
                <a:effectLst/>
                <a:latin typeface="Merriweather Sans"/>
                <a:ea typeface="Merriweather Sans"/>
                <a:cs typeface="Merriweather Sans"/>
                <a:sym typeface="Merriweather Sans"/>
              </a:rPr>
              <a:t>Broad product category that can be used to group reviews</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The 1-5 star rating of the review.</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Number of helpful votes.</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Number of total votes the review received.</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Review was written as part of the Vine program.</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The review is on a verified purchase.</a:t>
            </a:r>
          </a:p>
          <a:p>
            <a:pPr rtl="0" fontAlgn="t"/>
            <a:r>
              <a:rPr lang="en-GB" sz="2200" b="0" i="0" u="none" strike="noStrike" cap="none" dirty="0">
                <a:solidFill>
                  <a:srgbClr val="000000"/>
                </a:solidFill>
                <a:effectLst/>
                <a:latin typeface="Merriweather Sans"/>
                <a:ea typeface="Merriweather Sans"/>
                <a:cs typeface="Merriweather Sans"/>
                <a:sym typeface="Merriweather Sans"/>
              </a:rPr>
              <a:t>The title of the review.</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The review text.</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The date the review was written.</a:t>
            </a:r>
          </a:p>
          <a:p>
            <a:endParaRPr lang="en-US" dirty="0"/>
          </a:p>
        </p:txBody>
      </p:sp>
    </p:spTree>
    <p:extLst>
      <p:ext uri="{BB962C8B-B14F-4D97-AF65-F5344CB8AC3E}">
        <p14:creationId xmlns:p14="http://schemas.microsoft.com/office/powerpoint/2010/main" val="1512915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005">
  <p:cSld name="slide-005">
    <p:spTree>
      <p:nvGrpSpPr>
        <p:cNvPr id="1" name="Shape 24"/>
        <p:cNvGrpSpPr/>
        <p:nvPr/>
      </p:nvGrpSpPr>
      <p:grpSpPr>
        <a:xfrm>
          <a:off x="0" y="0"/>
          <a:ext cx="0" cy="0"/>
          <a:chOff x="0" y="0"/>
          <a:chExt cx="0" cy="0"/>
        </a:xfrm>
      </p:grpSpPr>
      <p:sp>
        <p:nvSpPr>
          <p:cNvPr id="25" name="Google Shape;25;p137"/>
          <p:cNvSpPr/>
          <p:nvPr/>
        </p:nvSpPr>
        <p:spPr>
          <a:xfrm>
            <a:off x="21848959" y="12319000"/>
            <a:ext cx="509729" cy="533399"/>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0"/>
              </a:spcBef>
              <a:spcAft>
                <a:spcPts val="0"/>
              </a:spcAft>
              <a:buClr>
                <a:srgbClr val="797979"/>
              </a:buClr>
              <a:buSzPts val="700"/>
              <a:buFont typeface="Helvetica Neue"/>
              <a:buNone/>
            </a:pPr>
            <a:fld id="{00000000-1234-1234-1234-123412341234}" type="slidenum">
              <a:rPr lang="it-IT" sz="2800" b="0" i="0" u="none" strike="noStrike" cap="none">
                <a:solidFill>
                  <a:srgbClr val="797979"/>
                </a:solidFill>
                <a:latin typeface="Helvetica Neue"/>
                <a:ea typeface="Helvetica Neue"/>
                <a:cs typeface="Helvetica Neue"/>
                <a:sym typeface="Helvetica Neue"/>
              </a:rPr>
              <a:t>‹#›</a:t>
            </a:fld>
            <a:r>
              <a:rPr lang="it-IT" sz="2800" b="0" i="0" u="none" strike="noStrike" cap="none">
                <a:solidFill>
                  <a:srgbClr val="797979"/>
                </a:solidFill>
                <a:latin typeface="Helvetica Neue"/>
                <a:ea typeface="Helvetica Neue"/>
                <a:cs typeface="Helvetica Neue"/>
                <a:sym typeface="Helvetica Neue"/>
              </a:rPr>
              <a:t>￼</a:t>
            </a:r>
            <a:endParaRPr/>
          </a:p>
        </p:txBody>
      </p:sp>
      <p:sp>
        <p:nvSpPr>
          <p:cNvPr id="26" name="Google Shape;26;p137"/>
          <p:cNvSpPr txBox="1">
            <a:spLocks noGrp="1"/>
          </p:cNvSpPr>
          <p:nvPr>
            <p:ph type="sldNum" idx="12"/>
          </p:nvPr>
        </p:nvSpPr>
        <p:spPr>
          <a:xfrm>
            <a:off x="11959031" y="13081000"/>
            <a:ext cx="453237" cy="46989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047">
  <p:cSld name="slide-047">
    <p:spTree>
      <p:nvGrpSpPr>
        <p:cNvPr id="1" name="Shape 169"/>
        <p:cNvGrpSpPr/>
        <p:nvPr/>
      </p:nvGrpSpPr>
      <p:grpSpPr>
        <a:xfrm>
          <a:off x="0" y="0"/>
          <a:ext cx="0" cy="0"/>
          <a:chOff x="0" y="0"/>
          <a:chExt cx="0" cy="0"/>
        </a:xfrm>
      </p:grpSpPr>
      <p:sp>
        <p:nvSpPr>
          <p:cNvPr id="170" name="Google Shape;170;p182"/>
          <p:cNvSpPr/>
          <p:nvPr/>
        </p:nvSpPr>
        <p:spPr>
          <a:xfrm>
            <a:off x="21848959" y="12319000"/>
            <a:ext cx="509729" cy="533399"/>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0"/>
              </a:spcBef>
              <a:spcAft>
                <a:spcPts val="0"/>
              </a:spcAft>
              <a:buClr>
                <a:srgbClr val="797979"/>
              </a:buClr>
              <a:buSzPts val="700"/>
              <a:buFont typeface="Helvetica Neue"/>
              <a:buNone/>
            </a:pPr>
            <a:fld id="{00000000-1234-1234-1234-123412341234}" type="slidenum">
              <a:rPr lang="it-IT" sz="2800" b="0" i="0" u="none" strike="noStrike" cap="none">
                <a:solidFill>
                  <a:srgbClr val="797979"/>
                </a:solidFill>
                <a:latin typeface="Helvetica Neue"/>
                <a:ea typeface="Helvetica Neue"/>
                <a:cs typeface="Helvetica Neue"/>
                <a:sym typeface="Helvetica Neue"/>
              </a:rPr>
              <a:t>‹#›</a:t>
            </a:fld>
            <a:r>
              <a:rPr lang="it-IT" sz="2800" b="0" i="0" u="none" strike="noStrike" cap="none">
                <a:solidFill>
                  <a:srgbClr val="797979"/>
                </a:solidFill>
                <a:latin typeface="Helvetica Neue"/>
                <a:ea typeface="Helvetica Neue"/>
                <a:cs typeface="Helvetica Neue"/>
                <a:sym typeface="Helvetica Neue"/>
              </a:rPr>
              <a:t>￼</a:t>
            </a:r>
            <a:endParaRPr/>
          </a:p>
        </p:txBody>
      </p:sp>
      <p:sp>
        <p:nvSpPr>
          <p:cNvPr id="171" name="Google Shape;171;p182"/>
          <p:cNvSpPr txBox="1">
            <a:spLocks noGrp="1"/>
          </p:cNvSpPr>
          <p:nvPr>
            <p:ph type="sldNum" idx="12"/>
          </p:nvPr>
        </p:nvSpPr>
        <p:spPr>
          <a:xfrm>
            <a:off x="11959031" y="13081000"/>
            <a:ext cx="453237" cy="46989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007">
  <p:cSld name="slide-007">
    <p:spTree>
      <p:nvGrpSpPr>
        <p:cNvPr id="1" name="Shape 34"/>
        <p:cNvGrpSpPr/>
        <p:nvPr/>
      </p:nvGrpSpPr>
      <p:grpSpPr>
        <a:xfrm>
          <a:off x="0" y="0"/>
          <a:ext cx="0" cy="0"/>
          <a:chOff x="0" y="0"/>
          <a:chExt cx="0" cy="0"/>
        </a:xfrm>
      </p:grpSpPr>
      <p:sp>
        <p:nvSpPr>
          <p:cNvPr id="35" name="Google Shape;35;p140"/>
          <p:cNvSpPr/>
          <p:nvPr/>
        </p:nvSpPr>
        <p:spPr>
          <a:xfrm>
            <a:off x="21848959" y="12319000"/>
            <a:ext cx="509729" cy="533399"/>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0"/>
              </a:spcBef>
              <a:spcAft>
                <a:spcPts val="0"/>
              </a:spcAft>
              <a:buClr>
                <a:srgbClr val="797979"/>
              </a:buClr>
              <a:buSzPts val="700"/>
              <a:buFont typeface="Helvetica Neue"/>
              <a:buNone/>
            </a:pPr>
            <a:fld id="{00000000-1234-1234-1234-123412341234}" type="slidenum">
              <a:rPr lang="it-IT" sz="2800" b="0" i="0" u="none" strike="noStrike" cap="none">
                <a:solidFill>
                  <a:srgbClr val="797979"/>
                </a:solidFill>
                <a:latin typeface="Helvetica Neue"/>
                <a:ea typeface="Helvetica Neue"/>
                <a:cs typeface="Helvetica Neue"/>
                <a:sym typeface="Helvetica Neue"/>
              </a:rPr>
              <a:t>‹#›</a:t>
            </a:fld>
            <a:r>
              <a:rPr lang="it-IT" sz="2800" b="0" i="0" u="none" strike="noStrike" cap="none">
                <a:solidFill>
                  <a:srgbClr val="797979"/>
                </a:solidFill>
                <a:latin typeface="Helvetica Neue"/>
                <a:ea typeface="Helvetica Neue"/>
                <a:cs typeface="Helvetica Neue"/>
                <a:sym typeface="Helvetica Neue"/>
              </a:rPr>
              <a:t>￼</a:t>
            </a:r>
            <a:endParaRPr/>
          </a:p>
        </p:txBody>
      </p:sp>
      <p:sp>
        <p:nvSpPr>
          <p:cNvPr id="36" name="Google Shape;36;p140"/>
          <p:cNvSpPr txBox="1">
            <a:spLocks noGrp="1"/>
          </p:cNvSpPr>
          <p:nvPr>
            <p:ph type="sldNum" idx="12"/>
          </p:nvPr>
        </p:nvSpPr>
        <p:spPr>
          <a:xfrm>
            <a:off x="11959031" y="13081000"/>
            <a:ext cx="453237" cy="46989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010">
  <p:cSld name="slide-010">
    <p:spTree>
      <p:nvGrpSpPr>
        <p:cNvPr id="1" name="Shape 43"/>
        <p:cNvGrpSpPr/>
        <p:nvPr/>
      </p:nvGrpSpPr>
      <p:grpSpPr>
        <a:xfrm>
          <a:off x="0" y="0"/>
          <a:ext cx="0" cy="0"/>
          <a:chOff x="0" y="0"/>
          <a:chExt cx="0" cy="0"/>
        </a:xfrm>
      </p:grpSpPr>
      <p:sp>
        <p:nvSpPr>
          <p:cNvPr id="44" name="Google Shape;44;p143"/>
          <p:cNvSpPr/>
          <p:nvPr/>
        </p:nvSpPr>
        <p:spPr>
          <a:xfrm>
            <a:off x="21848959" y="12319000"/>
            <a:ext cx="509729" cy="533399"/>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0"/>
              </a:spcBef>
              <a:spcAft>
                <a:spcPts val="0"/>
              </a:spcAft>
              <a:buClr>
                <a:srgbClr val="797979"/>
              </a:buClr>
              <a:buSzPts val="700"/>
              <a:buFont typeface="Helvetica Neue"/>
              <a:buNone/>
            </a:pPr>
            <a:fld id="{00000000-1234-1234-1234-123412341234}" type="slidenum">
              <a:rPr lang="it-IT" sz="2800" b="0" i="0" u="none" strike="noStrike" cap="none">
                <a:solidFill>
                  <a:srgbClr val="797979"/>
                </a:solidFill>
                <a:latin typeface="Helvetica Neue"/>
                <a:ea typeface="Helvetica Neue"/>
                <a:cs typeface="Helvetica Neue"/>
                <a:sym typeface="Helvetica Neue"/>
              </a:rPr>
              <a:t>‹#›</a:t>
            </a:fld>
            <a:r>
              <a:rPr lang="it-IT" sz="2800" b="0" i="0" u="none" strike="noStrike" cap="none">
                <a:solidFill>
                  <a:srgbClr val="797979"/>
                </a:solidFill>
                <a:latin typeface="Helvetica Neue"/>
                <a:ea typeface="Helvetica Neue"/>
                <a:cs typeface="Helvetica Neue"/>
                <a:sym typeface="Helvetica Neue"/>
              </a:rPr>
              <a:t>￼</a:t>
            </a:r>
            <a:endParaRPr/>
          </a:p>
        </p:txBody>
      </p:sp>
      <p:sp>
        <p:nvSpPr>
          <p:cNvPr id="45" name="Google Shape;45;p143"/>
          <p:cNvSpPr txBox="1">
            <a:spLocks noGrp="1"/>
          </p:cNvSpPr>
          <p:nvPr>
            <p:ph type="sldNum" idx="12"/>
          </p:nvPr>
        </p:nvSpPr>
        <p:spPr>
          <a:xfrm>
            <a:off x="11959031" y="13081000"/>
            <a:ext cx="453237" cy="46989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016">
  <p:cSld name="slide-016">
    <p:spTree>
      <p:nvGrpSpPr>
        <p:cNvPr id="1" name="Shape 62"/>
        <p:cNvGrpSpPr/>
        <p:nvPr/>
      </p:nvGrpSpPr>
      <p:grpSpPr>
        <a:xfrm>
          <a:off x="0" y="0"/>
          <a:ext cx="0" cy="0"/>
          <a:chOff x="0" y="0"/>
          <a:chExt cx="0" cy="0"/>
        </a:xfrm>
      </p:grpSpPr>
      <p:sp>
        <p:nvSpPr>
          <p:cNvPr id="63" name="Google Shape;63;p149"/>
          <p:cNvSpPr/>
          <p:nvPr/>
        </p:nvSpPr>
        <p:spPr>
          <a:xfrm>
            <a:off x="21848959" y="12319000"/>
            <a:ext cx="509729" cy="533399"/>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0"/>
              </a:spcBef>
              <a:spcAft>
                <a:spcPts val="0"/>
              </a:spcAft>
              <a:buClr>
                <a:srgbClr val="797979"/>
              </a:buClr>
              <a:buSzPts val="700"/>
              <a:buFont typeface="Helvetica Neue"/>
              <a:buNone/>
            </a:pPr>
            <a:fld id="{00000000-1234-1234-1234-123412341234}" type="slidenum">
              <a:rPr lang="it-IT" sz="2800" b="0" i="0" u="none" strike="noStrike" cap="none">
                <a:solidFill>
                  <a:srgbClr val="797979"/>
                </a:solidFill>
                <a:latin typeface="Helvetica Neue"/>
                <a:ea typeface="Helvetica Neue"/>
                <a:cs typeface="Helvetica Neue"/>
                <a:sym typeface="Helvetica Neue"/>
              </a:rPr>
              <a:t>‹#›</a:t>
            </a:fld>
            <a:r>
              <a:rPr lang="it-IT" sz="2800" b="0" i="0" u="none" strike="noStrike" cap="none">
                <a:solidFill>
                  <a:srgbClr val="797979"/>
                </a:solidFill>
                <a:latin typeface="Helvetica Neue"/>
                <a:ea typeface="Helvetica Neue"/>
                <a:cs typeface="Helvetica Neue"/>
                <a:sym typeface="Helvetica Neue"/>
              </a:rPr>
              <a:t>￼</a:t>
            </a:r>
            <a:endParaRPr/>
          </a:p>
        </p:txBody>
      </p:sp>
      <p:sp>
        <p:nvSpPr>
          <p:cNvPr id="64" name="Google Shape;64;p149"/>
          <p:cNvSpPr txBox="1">
            <a:spLocks noGrp="1"/>
          </p:cNvSpPr>
          <p:nvPr>
            <p:ph type="sldNum" idx="12"/>
          </p:nvPr>
        </p:nvSpPr>
        <p:spPr>
          <a:xfrm>
            <a:off x="11959031" y="13081000"/>
            <a:ext cx="453237" cy="46989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019">
  <p:cSld name="slide-019">
    <p:spTree>
      <p:nvGrpSpPr>
        <p:cNvPr id="1" name="Shape 74"/>
        <p:cNvGrpSpPr/>
        <p:nvPr/>
      </p:nvGrpSpPr>
      <p:grpSpPr>
        <a:xfrm>
          <a:off x="0" y="0"/>
          <a:ext cx="0" cy="0"/>
          <a:chOff x="0" y="0"/>
          <a:chExt cx="0" cy="0"/>
        </a:xfrm>
      </p:grpSpPr>
      <p:sp>
        <p:nvSpPr>
          <p:cNvPr id="75" name="Google Shape;75;p153"/>
          <p:cNvSpPr/>
          <p:nvPr/>
        </p:nvSpPr>
        <p:spPr>
          <a:xfrm>
            <a:off x="21848959" y="12319000"/>
            <a:ext cx="509729" cy="533399"/>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0"/>
              </a:spcBef>
              <a:spcAft>
                <a:spcPts val="0"/>
              </a:spcAft>
              <a:buClr>
                <a:srgbClr val="797979"/>
              </a:buClr>
              <a:buSzPts val="700"/>
              <a:buFont typeface="Helvetica Neue"/>
              <a:buNone/>
            </a:pPr>
            <a:fld id="{00000000-1234-1234-1234-123412341234}" type="slidenum">
              <a:rPr lang="it-IT" sz="2800" b="0" i="0" u="none" strike="noStrike" cap="none">
                <a:solidFill>
                  <a:srgbClr val="797979"/>
                </a:solidFill>
                <a:latin typeface="Helvetica Neue"/>
                <a:ea typeface="Helvetica Neue"/>
                <a:cs typeface="Helvetica Neue"/>
                <a:sym typeface="Helvetica Neue"/>
              </a:rPr>
              <a:t>‹#›</a:t>
            </a:fld>
            <a:r>
              <a:rPr lang="it-IT" sz="2800" b="0" i="0" u="none" strike="noStrike" cap="none">
                <a:solidFill>
                  <a:srgbClr val="797979"/>
                </a:solidFill>
                <a:latin typeface="Helvetica Neue"/>
                <a:ea typeface="Helvetica Neue"/>
                <a:cs typeface="Helvetica Neue"/>
                <a:sym typeface="Helvetica Neue"/>
              </a:rPr>
              <a:t>￼</a:t>
            </a:r>
            <a:endParaRPr/>
          </a:p>
        </p:txBody>
      </p:sp>
      <p:sp>
        <p:nvSpPr>
          <p:cNvPr id="76" name="Google Shape;76;p153"/>
          <p:cNvSpPr txBox="1">
            <a:spLocks noGrp="1"/>
          </p:cNvSpPr>
          <p:nvPr>
            <p:ph type="sldNum" idx="12"/>
          </p:nvPr>
        </p:nvSpPr>
        <p:spPr>
          <a:xfrm>
            <a:off x="11959031" y="13081000"/>
            <a:ext cx="453237" cy="46989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023">
  <p:cSld name="slide-023">
    <p:spTree>
      <p:nvGrpSpPr>
        <p:cNvPr id="1" name="Shape 86"/>
        <p:cNvGrpSpPr/>
        <p:nvPr/>
      </p:nvGrpSpPr>
      <p:grpSpPr>
        <a:xfrm>
          <a:off x="0" y="0"/>
          <a:ext cx="0" cy="0"/>
          <a:chOff x="0" y="0"/>
          <a:chExt cx="0" cy="0"/>
        </a:xfrm>
      </p:grpSpPr>
      <p:sp>
        <p:nvSpPr>
          <p:cNvPr id="2" name="Title 1">
            <a:extLst>
              <a:ext uri="{FF2B5EF4-FFF2-40B4-BE49-F238E27FC236}">
                <a16:creationId xmlns:a16="http://schemas.microsoft.com/office/drawing/2014/main" id="{3E510368-69C0-5740-96EE-5FAE9EABD4B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C5764CD-5F83-D84B-8FC3-DD19A7606690}"/>
              </a:ext>
            </a:extLst>
          </p:cNvPr>
          <p:cNvSpPr>
            <a:spLocks noGrp="1"/>
          </p:cNvSpPr>
          <p:nvPr>
            <p:ph type="sldNum" idx="10"/>
          </p:nvPr>
        </p:nvSpPr>
        <p:spPr/>
        <p:txBody>
          <a:bodyPr/>
          <a:lstStyle/>
          <a:p>
            <a:pPr marL="0" lvl="0" indent="0" algn="ctr" rtl="0">
              <a:spcBef>
                <a:spcPts val="0"/>
              </a:spcBef>
              <a:spcAft>
                <a:spcPts val="0"/>
              </a:spcAft>
              <a:buNone/>
            </a:pPr>
            <a:fld id="{00000000-1234-1234-1234-123412341234}" type="slidenum">
              <a:rPr lang="it-IT" smtClean="0"/>
              <a:t>‹#›</a:t>
            </a:fld>
            <a:endParaRPr lang="it-IT" sz="1400">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033">
  <p:cSld name="slide-033">
    <p:spTree>
      <p:nvGrpSpPr>
        <p:cNvPr id="1" name="Shape 121"/>
        <p:cNvGrpSpPr/>
        <p:nvPr/>
      </p:nvGrpSpPr>
      <p:grpSpPr>
        <a:xfrm>
          <a:off x="0" y="0"/>
          <a:ext cx="0" cy="0"/>
          <a:chOff x="0" y="0"/>
          <a:chExt cx="0" cy="0"/>
        </a:xfrm>
      </p:grpSpPr>
      <p:sp>
        <p:nvSpPr>
          <p:cNvPr id="122" name="Google Shape;122;p167"/>
          <p:cNvSpPr/>
          <p:nvPr/>
        </p:nvSpPr>
        <p:spPr>
          <a:xfrm>
            <a:off x="14736303" y="0"/>
            <a:ext cx="9647696" cy="13716002"/>
          </a:xfrm>
          <a:prstGeom prst="rect">
            <a:avLst/>
          </a:prstGeom>
          <a:solidFill>
            <a:srgbClr val="212121"/>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0" i="0" u="none" strike="noStrike" cap="none">
              <a:solidFill>
                <a:srgbClr val="009193"/>
              </a:solidFill>
              <a:latin typeface="Helvetica Neue"/>
              <a:ea typeface="Helvetica Neue"/>
              <a:cs typeface="Helvetica Neue"/>
              <a:sym typeface="Helvetica Neue"/>
            </a:endParaRPr>
          </a:p>
        </p:txBody>
      </p:sp>
      <p:sp>
        <p:nvSpPr>
          <p:cNvPr id="123" name="Google Shape;123;p167"/>
          <p:cNvSpPr/>
          <p:nvPr/>
        </p:nvSpPr>
        <p:spPr>
          <a:xfrm>
            <a:off x="21848959" y="12319000"/>
            <a:ext cx="509729" cy="533399"/>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0"/>
              </a:spcBef>
              <a:spcAft>
                <a:spcPts val="0"/>
              </a:spcAft>
              <a:buClr>
                <a:srgbClr val="797979"/>
              </a:buClr>
              <a:buSzPts val="700"/>
              <a:buFont typeface="Helvetica Neue"/>
              <a:buNone/>
            </a:pPr>
            <a:fld id="{00000000-1234-1234-1234-123412341234}" type="slidenum">
              <a:rPr lang="it-IT" sz="2800" b="0" i="0" u="none" strike="noStrike" cap="none">
                <a:solidFill>
                  <a:srgbClr val="797979"/>
                </a:solidFill>
                <a:latin typeface="Helvetica Neue"/>
                <a:ea typeface="Helvetica Neue"/>
                <a:cs typeface="Helvetica Neue"/>
                <a:sym typeface="Helvetica Neue"/>
              </a:rPr>
              <a:t>‹#›</a:t>
            </a:fld>
            <a:r>
              <a:rPr lang="it-IT" sz="2800" b="0" i="0" u="none" strike="noStrike" cap="none">
                <a:solidFill>
                  <a:srgbClr val="797979"/>
                </a:solidFill>
                <a:latin typeface="Helvetica Neue"/>
                <a:ea typeface="Helvetica Neue"/>
                <a:cs typeface="Helvetica Neue"/>
                <a:sym typeface="Helvetica Neue"/>
              </a:rPr>
              <a:t>￼</a:t>
            </a:r>
            <a:endParaRPr/>
          </a:p>
        </p:txBody>
      </p:sp>
      <p:sp>
        <p:nvSpPr>
          <p:cNvPr id="124" name="Google Shape;124;p167"/>
          <p:cNvSpPr txBox="1">
            <a:spLocks noGrp="1"/>
          </p:cNvSpPr>
          <p:nvPr>
            <p:ph type="sldNum" idx="12"/>
          </p:nvPr>
        </p:nvSpPr>
        <p:spPr>
          <a:xfrm>
            <a:off x="11959031" y="13081000"/>
            <a:ext cx="453237" cy="46989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035">
  <p:cSld name="slide-035">
    <p:spTree>
      <p:nvGrpSpPr>
        <p:cNvPr id="1" name="Shape 128"/>
        <p:cNvGrpSpPr/>
        <p:nvPr/>
      </p:nvGrpSpPr>
      <p:grpSpPr>
        <a:xfrm>
          <a:off x="0" y="0"/>
          <a:ext cx="0" cy="0"/>
          <a:chOff x="0" y="0"/>
          <a:chExt cx="0" cy="0"/>
        </a:xfrm>
      </p:grpSpPr>
      <p:sp>
        <p:nvSpPr>
          <p:cNvPr id="129" name="Google Shape;129;p169"/>
          <p:cNvSpPr/>
          <p:nvPr/>
        </p:nvSpPr>
        <p:spPr>
          <a:xfrm>
            <a:off x="21848959" y="12319000"/>
            <a:ext cx="509729" cy="533399"/>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0"/>
              </a:spcBef>
              <a:spcAft>
                <a:spcPts val="0"/>
              </a:spcAft>
              <a:buClr>
                <a:srgbClr val="797979"/>
              </a:buClr>
              <a:buSzPts val="700"/>
              <a:buFont typeface="Helvetica Neue"/>
              <a:buNone/>
            </a:pPr>
            <a:fld id="{00000000-1234-1234-1234-123412341234}" type="slidenum">
              <a:rPr lang="it-IT" sz="2800" b="0" i="0" u="none" strike="noStrike" cap="none">
                <a:solidFill>
                  <a:srgbClr val="797979"/>
                </a:solidFill>
                <a:latin typeface="Helvetica Neue"/>
                <a:ea typeface="Helvetica Neue"/>
                <a:cs typeface="Helvetica Neue"/>
                <a:sym typeface="Helvetica Neue"/>
              </a:rPr>
              <a:t>‹#›</a:t>
            </a:fld>
            <a:r>
              <a:rPr lang="it-IT" sz="2800" b="0" i="0" u="none" strike="noStrike" cap="none">
                <a:solidFill>
                  <a:srgbClr val="797979"/>
                </a:solidFill>
                <a:latin typeface="Helvetica Neue"/>
                <a:ea typeface="Helvetica Neue"/>
                <a:cs typeface="Helvetica Neue"/>
                <a:sym typeface="Helvetica Neue"/>
              </a:rPr>
              <a:t>￼</a:t>
            </a:r>
            <a:endParaRPr/>
          </a:p>
        </p:txBody>
      </p:sp>
      <p:sp>
        <p:nvSpPr>
          <p:cNvPr id="130" name="Google Shape;130;p169"/>
          <p:cNvSpPr txBox="1">
            <a:spLocks noGrp="1"/>
          </p:cNvSpPr>
          <p:nvPr>
            <p:ph type="sldNum" idx="12"/>
          </p:nvPr>
        </p:nvSpPr>
        <p:spPr>
          <a:xfrm>
            <a:off x="11959031" y="13081000"/>
            <a:ext cx="453237" cy="46989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040">
  <p:cSld name="slide-040">
    <p:spTree>
      <p:nvGrpSpPr>
        <p:cNvPr id="1" name="Shape 143"/>
        <p:cNvGrpSpPr/>
        <p:nvPr/>
      </p:nvGrpSpPr>
      <p:grpSpPr>
        <a:xfrm>
          <a:off x="0" y="0"/>
          <a:ext cx="0" cy="0"/>
          <a:chOff x="0" y="0"/>
          <a:chExt cx="0" cy="0"/>
        </a:xfrm>
      </p:grpSpPr>
      <p:sp>
        <p:nvSpPr>
          <p:cNvPr id="144" name="Google Shape;144;p174"/>
          <p:cNvSpPr/>
          <p:nvPr/>
        </p:nvSpPr>
        <p:spPr>
          <a:xfrm>
            <a:off x="21848959" y="12319000"/>
            <a:ext cx="509729" cy="533399"/>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0"/>
              </a:spcBef>
              <a:spcAft>
                <a:spcPts val="0"/>
              </a:spcAft>
              <a:buClr>
                <a:srgbClr val="797979"/>
              </a:buClr>
              <a:buSzPts val="700"/>
              <a:buFont typeface="Helvetica Neue"/>
              <a:buNone/>
            </a:pPr>
            <a:fld id="{00000000-1234-1234-1234-123412341234}" type="slidenum">
              <a:rPr lang="it-IT" sz="2800" b="0" i="0" u="none" strike="noStrike" cap="none">
                <a:solidFill>
                  <a:srgbClr val="797979"/>
                </a:solidFill>
                <a:latin typeface="Helvetica Neue"/>
                <a:ea typeface="Helvetica Neue"/>
                <a:cs typeface="Helvetica Neue"/>
                <a:sym typeface="Helvetica Neue"/>
              </a:rPr>
              <a:t>‹#›</a:t>
            </a:fld>
            <a:r>
              <a:rPr lang="it-IT" sz="2800" b="0" i="0" u="none" strike="noStrike" cap="none">
                <a:solidFill>
                  <a:srgbClr val="797979"/>
                </a:solidFill>
                <a:latin typeface="Helvetica Neue"/>
                <a:ea typeface="Helvetica Neue"/>
                <a:cs typeface="Helvetica Neue"/>
                <a:sym typeface="Helvetica Neue"/>
              </a:rPr>
              <a:t>￼</a:t>
            </a:r>
            <a:endParaRPr/>
          </a:p>
        </p:txBody>
      </p:sp>
      <p:sp>
        <p:nvSpPr>
          <p:cNvPr id="145" name="Google Shape;145;p174"/>
          <p:cNvSpPr txBox="1">
            <a:spLocks noGrp="1"/>
          </p:cNvSpPr>
          <p:nvPr>
            <p:ph type="sldNum" idx="12"/>
          </p:nvPr>
        </p:nvSpPr>
        <p:spPr>
          <a:xfrm>
            <a:off x="11959031" y="13081000"/>
            <a:ext cx="453237" cy="46989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32"/>
          <p:cNvSpPr/>
          <p:nvPr/>
        </p:nvSpPr>
        <p:spPr>
          <a:xfrm>
            <a:off x="21099395" y="12319000"/>
            <a:ext cx="1259100" cy="533400"/>
          </a:xfrm>
          <a:prstGeom prst="rect">
            <a:avLst/>
          </a:prstGeom>
          <a:noFill/>
          <a:ln>
            <a:noFill/>
          </a:ln>
        </p:spPr>
        <p:txBody>
          <a:bodyPr spcFirstLastPara="1" wrap="square" lIns="50800" tIns="50800" rIns="50800" bIns="50800" anchor="t" anchorCtr="0">
            <a:noAutofit/>
          </a:bodyPr>
          <a:lstStyle/>
          <a:p>
            <a:pPr marL="0" marR="0" lvl="0" indent="0" algn="r" rtl="0">
              <a:lnSpc>
                <a:spcPct val="120000"/>
              </a:lnSpc>
              <a:spcBef>
                <a:spcPts val="0"/>
              </a:spcBef>
              <a:spcAft>
                <a:spcPts val="0"/>
              </a:spcAft>
              <a:buClr>
                <a:srgbClr val="797979"/>
              </a:buClr>
              <a:buSzPts val="700"/>
              <a:buFont typeface="Helvetica Neue"/>
              <a:buNone/>
            </a:pPr>
            <a:fld id="{00000000-1234-1234-1234-123412341234}" type="slidenum">
              <a:rPr lang="it-IT" sz="2800" b="0" i="0" u="none" strike="noStrike" cap="none">
                <a:solidFill>
                  <a:srgbClr val="797979"/>
                </a:solidFill>
                <a:latin typeface="Helvetica Neue"/>
                <a:ea typeface="Helvetica Neue"/>
                <a:cs typeface="Helvetica Neue"/>
                <a:sym typeface="Helvetica Neue"/>
              </a:rPr>
              <a:t>‹#›</a:t>
            </a:fld>
            <a:r>
              <a:rPr lang="it-IT" sz="2800" b="0" i="0" u="none" strike="noStrike" cap="none">
                <a:solidFill>
                  <a:srgbClr val="797979"/>
                </a:solidFill>
                <a:latin typeface="Helvetica Neue"/>
                <a:ea typeface="Helvetica Neue"/>
                <a:cs typeface="Helvetica Neue"/>
                <a:sym typeface="Helvetica Neue"/>
              </a:rPr>
              <a:t>￼</a:t>
            </a:r>
            <a:endParaRPr/>
          </a:p>
        </p:txBody>
      </p:sp>
      <p:sp>
        <p:nvSpPr>
          <p:cNvPr id="7" name="Google Shape;7;p132"/>
          <p:cNvSpPr txBox="1">
            <a:spLocks noGrp="1"/>
          </p:cNvSpPr>
          <p:nvPr>
            <p:ph type="title"/>
          </p:nvPr>
        </p:nvSpPr>
        <p:spPr>
          <a:xfrm>
            <a:off x="1689100" y="952500"/>
            <a:ext cx="21005701" cy="2286000"/>
          </a:xfrm>
          <a:prstGeom prst="rect">
            <a:avLst/>
          </a:prstGeom>
          <a:noFill/>
          <a:ln>
            <a:noFill/>
          </a:ln>
        </p:spPr>
        <p:txBody>
          <a:bodyPr spcFirstLastPara="1" wrap="square" lIns="91425" tIns="91425" rIns="91425" bIns="91425" anchor="ctr" anchorCtr="0">
            <a:noAutofit/>
          </a:bodyPr>
          <a:lstStyle>
            <a:lvl1pPr marR="0" lvl="0" algn="l" rtl="0">
              <a:lnSpc>
                <a:spcPct val="80000"/>
              </a:lnSpc>
              <a:spcBef>
                <a:spcPts val="0"/>
              </a:spcBef>
              <a:spcAft>
                <a:spcPts val="0"/>
              </a:spcAft>
              <a:buClr>
                <a:srgbClr val="212121"/>
              </a:buClr>
              <a:buSzPts val="11200"/>
              <a:buFont typeface="Montserrat"/>
              <a:buNone/>
              <a:defRPr sz="11200" b="1" i="0" u="none" strike="noStrike" cap="none">
                <a:solidFill>
                  <a:srgbClr val="212121"/>
                </a:solidFill>
                <a:latin typeface="Montserrat"/>
                <a:ea typeface="Montserrat"/>
                <a:cs typeface="Montserrat"/>
                <a:sym typeface="Montserrat"/>
              </a:defRPr>
            </a:lvl1pPr>
            <a:lvl2pPr marR="0" lvl="1" algn="l" rtl="0">
              <a:lnSpc>
                <a:spcPct val="80000"/>
              </a:lnSpc>
              <a:spcBef>
                <a:spcPts val="0"/>
              </a:spcBef>
              <a:spcAft>
                <a:spcPts val="0"/>
              </a:spcAft>
              <a:buClr>
                <a:srgbClr val="212121"/>
              </a:buClr>
              <a:buSzPts val="11200"/>
              <a:buFont typeface="Montserrat"/>
              <a:buNone/>
              <a:defRPr sz="11200" b="1" i="0" u="none" strike="noStrike" cap="none">
                <a:solidFill>
                  <a:srgbClr val="212121"/>
                </a:solidFill>
                <a:latin typeface="Montserrat"/>
                <a:ea typeface="Montserrat"/>
                <a:cs typeface="Montserrat"/>
                <a:sym typeface="Montserrat"/>
              </a:defRPr>
            </a:lvl2pPr>
            <a:lvl3pPr marR="0" lvl="2" algn="l" rtl="0">
              <a:lnSpc>
                <a:spcPct val="80000"/>
              </a:lnSpc>
              <a:spcBef>
                <a:spcPts val="0"/>
              </a:spcBef>
              <a:spcAft>
                <a:spcPts val="0"/>
              </a:spcAft>
              <a:buClr>
                <a:srgbClr val="212121"/>
              </a:buClr>
              <a:buSzPts val="11200"/>
              <a:buFont typeface="Montserrat"/>
              <a:buNone/>
              <a:defRPr sz="11200" b="1" i="0" u="none" strike="noStrike" cap="none">
                <a:solidFill>
                  <a:srgbClr val="212121"/>
                </a:solidFill>
                <a:latin typeface="Montserrat"/>
                <a:ea typeface="Montserrat"/>
                <a:cs typeface="Montserrat"/>
                <a:sym typeface="Montserrat"/>
              </a:defRPr>
            </a:lvl3pPr>
            <a:lvl4pPr marR="0" lvl="3" algn="l" rtl="0">
              <a:lnSpc>
                <a:spcPct val="80000"/>
              </a:lnSpc>
              <a:spcBef>
                <a:spcPts val="0"/>
              </a:spcBef>
              <a:spcAft>
                <a:spcPts val="0"/>
              </a:spcAft>
              <a:buClr>
                <a:srgbClr val="212121"/>
              </a:buClr>
              <a:buSzPts val="11200"/>
              <a:buFont typeface="Montserrat"/>
              <a:buNone/>
              <a:defRPr sz="11200" b="1" i="0" u="none" strike="noStrike" cap="none">
                <a:solidFill>
                  <a:srgbClr val="212121"/>
                </a:solidFill>
                <a:latin typeface="Montserrat"/>
                <a:ea typeface="Montserrat"/>
                <a:cs typeface="Montserrat"/>
                <a:sym typeface="Montserrat"/>
              </a:defRPr>
            </a:lvl4pPr>
            <a:lvl5pPr marR="0" lvl="4" algn="l" rtl="0">
              <a:lnSpc>
                <a:spcPct val="80000"/>
              </a:lnSpc>
              <a:spcBef>
                <a:spcPts val="0"/>
              </a:spcBef>
              <a:spcAft>
                <a:spcPts val="0"/>
              </a:spcAft>
              <a:buClr>
                <a:srgbClr val="212121"/>
              </a:buClr>
              <a:buSzPts val="11200"/>
              <a:buFont typeface="Montserrat"/>
              <a:buNone/>
              <a:defRPr sz="11200" b="1" i="0" u="none" strike="noStrike" cap="none">
                <a:solidFill>
                  <a:srgbClr val="212121"/>
                </a:solidFill>
                <a:latin typeface="Montserrat"/>
                <a:ea typeface="Montserrat"/>
                <a:cs typeface="Montserrat"/>
                <a:sym typeface="Montserrat"/>
              </a:defRPr>
            </a:lvl5pPr>
            <a:lvl6pPr marR="0" lvl="5" algn="l" rtl="0">
              <a:lnSpc>
                <a:spcPct val="80000"/>
              </a:lnSpc>
              <a:spcBef>
                <a:spcPts val="0"/>
              </a:spcBef>
              <a:spcAft>
                <a:spcPts val="0"/>
              </a:spcAft>
              <a:buClr>
                <a:srgbClr val="212121"/>
              </a:buClr>
              <a:buSzPts val="11200"/>
              <a:buFont typeface="Montserrat"/>
              <a:buNone/>
              <a:defRPr sz="11200" b="1" i="0" u="none" strike="noStrike" cap="none">
                <a:solidFill>
                  <a:srgbClr val="212121"/>
                </a:solidFill>
                <a:latin typeface="Montserrat"/>
                <a:ea typeface="Montserrat"/>
                <a:cs typeface="Montserrat"/>
                <a:sym typeface="Montserrat"/>
              </a:defRPr>
            </a:lvl6pPr>
            <a:lvl7pPr marR="0" lvl="6" algn="l" rtl="0">
              <a:lnSpc>
                <a:spcPct val="80000"/>
              </a:lnSpc>
              <a:spcBef>
                <a:spcPts val="0"/>
              </a:spcBef>
              <a:spcAft>
                <a:spcPts val="0"/>
              </a:spcAft>
              <a:buClr>
                <a:srgbClr val="212121"/>
              </a:buClr>
              <a:buSzPts val="11200"/>
              <a:buFont typeface="Montserrat"/>
              <a:buNone/>
              <a:defRPr sz="11200" b="1" i="0" u="none" strike="noStrike" cap="none">
                <a:solidFill>
                  <a:srgbClr val="212121"/>
                </a:solidFill>
                <a:latin typeface="Montserrat"/>
                <a:ea typeface="Montserrat"/>
                <a:cs typeface="Montserrat"/>
                <a:sym typeface="Montserrat"/>
              </a:defRPr>
            </a:lvl7pPr>
            <a:lvl8pPr marR="0" lvl="7" algn="l" rtl="0">
              <a:lnSpc>
                <a:spcPct val="80000"/>
              </a:lnSpc>
              <a:spcBef>
                <a:spcPts val="0"/>
              </a:spcBef>
              <a:spcAft>
                <a:spcPts val="0"/>
              </a:spcAft>
              <a:buClr>
                <a:srgbClr val="212121"/>
              </a:buClr>
              <a:buSzPts val="11200"/>
              <a:buFont typeface="Montserrat"/>
              <a:buNone/>
              <a:defRPr sz="11200" b="1" i="0" u="none" strike="noStrike" cap="none">
                <a:solidFill>
                  <a:srgbClr val="212121"/>
                </a:solidFill>
                <a:latin typeface="Montserrat"/>
                <a:ea typeface="Montserrat"/>
                <a:cs typeface="Montserrat"/>
                <a:sym typeface="Montserrat"/>
              </a:defRPr>
            </a:lvl8pPr>
            <a:lvl9pPr marR="0" lvl="8" algn="l" rtl="0">
              <a:lnSpc>
                <a:spcPct val="80000"/>
              </a:lnSpc>
              <a:spcBef>
                <a:spcPts val="0"/>
              </a:spcBef>
              <a:spcAft>
                <a:spcPts val="0"/>
              </a:spcAft>
              <a:buClr>
                <a:srgbClr val="212121"/>
              </a:buClr>
              <a:buSzPts val="11200"/>
              <a:buFont typeface="Montserrat"/>
              <a:buNone/>
              <a:defRPr sz="11200" b="1" i="0" u="none" strike="noStrike" cap="none">
                <a:solidFill>
                  <a:srgbClr val="212121"/>
                </a:solidFill>
                <a:latin typeface="Montserrat"/>
                <a:ea typeface="Montserrat"/>
                <a:cs typeface="Montserrat"/>
                <a:sym typeface="Montserrat"/>
              </a:defRPr>
            </a:lvl9pPr>
          </a:lstStyle>
          <a:p>
            <a:endParaRPr/>
          </a:p>
        </p:txBody>
      </p:sp>
      <p:sp>
        <p:nvSpPr>
          <p:cNvPr id="8" name="Google Shape;8;p132"/>
          <p:cNvSpPr txBox="1">
            <a:spLocks noGrp="1"/>
          </p:cNvSpPr>
          <p:nvPr>
            <p:ph type="body" idx="1"/>
          </p:nvPr>
        </p:nvSpPr>
        <p:spPr>
          <a:xfrm>
            <a:off x="1689100" y="3238500"/>
            <a:ext cx="21005799" cy="9207499"/>
          </a:xfrm>
          <a:prstGeom prst="rect">
            <a:avLst/>
          </a:prstGeom>
          <a:noFill/>
          <a:ln>
            <a:noFill/>
          </a:ln>
        </p:spPr>
        <p:txBody>
          <a:bodyPr spcFirstLastPara="1" wrap="square" lIns="91425" tIns="91425" rIns="91425" bIns="91425" anchor="ctr" anchorCtr="0">
            <a:noAutofit/>
          </a:bodyPr>
          <a:lstStyle>
            <a:lvl1pPr marL="457200" marR="0" lvl="0" indent="-371475" algn="l" rtl="0">
              <a:lnSpc>
                <a:spcPct val="120000"/>
              </a:lnSpc>
              <a:spcBef>
                <a:spcPts val="5200"/>
              </a:spcBef>
              <a:spcAft>
                <a:spcPts val="0"/>
              </a:spcAft>
              <a:buClr>
                <a:srgbClr val="5E5E5E"/>
              </a:buClr>
              <a:buSzPts val="2250"/>
              <a:buFont typeface="Montserrat"/>
              <a:buChar char="•"/>
              <a:defRPr sz="3000" b="0" i="0" u="none" strike="noStrike" cap="none">
                <a:solidFill>
                  <a:srgbClr val="5E5E5E"/>
                </a:solidFill>
                <a:latin typeface="Montserrat"/>
                <a:ea typeface="Montserrat"/>
                <a:cs typeface="Montserrat"/>
                <a:sym typeface="Montserrat"/>
              </a:defRPr>
            </a:lvl1pPr>
            <a:lvl2pPr marL="914400" marR="0" lvl="1" indent="-371475" algn="l" rtl="0">
              <a:lnSpc>
                <a:spcPct val="120000"/>
              </a:lnSpc>
              <a:spcBef>
                <a:spcPts val="5200"/>
              </a:spcBef>
              <a:spcAft>
                <a:spcPts val="0"/>
              </a:spcAft>
              <a:buClr>
                <a:srgbClr val="5E5E5E"/>
              </a:buClr>
              <a:buSzPts val="2250"/>
              <a:buFont typeface="Montserrat"/>
              <a:buChar char="•"/>
              <a:defRPr sz="3000" b="0" i="0" u="none" strike="noStrike" cap="none">
                <a:solidFill>
                  <a:srgbClr val="5E5E5E"/>
                </a:solidFill>
                <a:latin typeface="Montserrat"/>
                <a:ea typeface="Montserrat"/>
                <a:cs typeface="Montserrat"/>
                <a:sym typeface="Montserrat"/>
              </a:defRPr>
            </a:lvl2pPr>
            <a:lvl3pPr marL="1371600" marR="0" lvl="2" indent="-371475" algn="l" rtl="0">
              <a:lnSpc>
                <a:spcPct val="120000"/>
              </a:lnSpc>
              <a:spcBef>
                <a:spcPts val="5200"/>
              </a:spcBef>
              <a:spcAft>
                <a:spcPts val="0"/>
              </a:spcAft>
              <a:buClr>
                <a:srgbClr val="5E5E5E"/>
              </a:buClr>
              <a:buSzPts val="2250"/>
              <a:buFont typeface="Montserrat"/>
              <a:buChar char="•"/>
              <a:defRPr sz="3000" b="0" i="0" u="none" strike="noStrike" cap="none">
                <a:solidFill>
                  <a:srgbClr val="5E5E5E"/>
                </a:solidFill>
                <a:latin typeface="Montserrat"/>
                <a:ea typeface="Montserrat"/>
                <a:cs typeface="Montserrat"/>
                <a:sym typeface="Montserrat"/>
              </a:defRPr>
            </a:lvl3pPr>
            <a:lvl4pPr marL="1828800" marR="0" lvl="3" indent="-371475" algn="l" rtl="0">
              <a:lnSpc>
                <a:spcPct val="120000"/>
              </a:lnSpc>
              <a:spcBef>
                <a:spcPts val="5200"/>
              </a:spcBef>
              <a:spcAft>
                <a:spcPts val="0"/>
              </a:spcAft>
              <a:buClr>
                <a:srgbClr val="5E5E5E"/>
              </a:buClr>
              <a:buSzPts val="2250"/>
              <a:buFont typeface="Montserrat"/>
              <a:buChar char="•"/>
              <a:defRPr sz="3000" b="0" i="0" u="none" strike="noStrike" cap="none">
                <a:solidFill>
                  <a:srgbClr val="5E5E5E"/>
                </a:solidFill>
                <a:latin typeface="Montserrat"/>
                <a:ea typeface="Montserrat"/>
                <a:cs typeface="Montserrat"/>
                <a:sym typeface="Montserrat"/>
              </a:defRPr>
            </a:lvl4pPr>
            <a:lvl5pPr marL="2286000" marR="0" lvl="4" indent="-371475" algn="l" rtl="0">
              <a:lnSpc>
                <a:spcPct val="120000"/>
              </a:lnSpc>
              <a:spcBef>
                <a:spcPts val="5200"/>
              </a:spcBef>
              <a:spcAft>
                <a:spcPts val="0"/>
              </a:spcAft>
              <a:buClr>
                <a:srgbClr val="5E5E5E"/>
              </a:buClr>
              <a:buSzPts val="2250"/>
              <a:buFont typeface="Montserrat"/>
              <a:buChar char="•"/>
              <a:defRPr sz="3000" b="0" i="0" u="none" strike="noStrike" cap="none">
                <a:solidFill>
                  <a:srgbClr val="5E5E5E"/>
                </a:solidFill>
                <a:latin typeface="Montserrat"/>
                <a:ea typeface="Montserrat"/>
                <a:cs typeface="Montserrat"/>
                <a:sym typeface="Montserrat"/>
              </a:defRPr>
            </a:lvl5pPr>
            <a:lvl6pPr marL="2743200" marR="0" lvl="5" indent="-371475" algn="l" rtl="0">
              <a:lnSpc>
                <a:spcPct val="120000"/>
              </a:lnSpc>
              <a:spcBef>
                <a:spcPts val="5200"/>
              </a:spcBef>
              <a:spcAft>
                <a:spcPts val="0"/>
              </a:spcAft>
              <a:buClr>
                <a:srgbClr val="5E5E5E"/>
              </a:buClr>
              <a:buSzPts val="2250"/>
              <a:buFont typeface="Montserrat"/>
              <a:buChar char="•"/>
              <a:defRPr sz="3000" b="0" i="0" u="none" strike="noStrike" cap="none">
                <a:solidFill>
                  <a:srgbClr val="5E5E5E"/>
                </a:solidFill>
                <a:latin typeface="Montserrat"/>
                <a:ea typeface="Montserrat"/>
                <a:cs typeface="Montserrat"/>
                <a:sym typeface="Montserrat"/>
              </a:defRPr>
            </a:lvl6pPr>
            <a:lvl7pPr marL="3200400" marR="0" lvl="6" indent="-371475" algn="l" rtl="0">
              <a:lnSpc>
                <a:spcPct val="120000"/>
              </a:lnSpc>
              <a:spcBef>
                <a:spcPts val="5200"/>
              </a:spcBef>
              <a:spcAft>
                <a:spcPts val="0"/>
              </a:spcAft>
              <a:buClr>
                <a:srgbClr val="5E5E5E"/>
              </a:buClr>
              <a:buSzPts val="2250"/>
              <a:buFont typeface="Montserrat"/>
              <a:buChar char="•"/>
              <a:defRPr sz="3000" b="0" i="0" u="none" strike="noStrike" cap="none">
                <a:solidFill>
                  <a:srgbClr val="5E5E5E"/>
                </a:solidFill>
                <a:latin typeface="Montserrat"/>
                <a:ea typeface="Montserrat"/>
                <a:cs typeface="Montserrat"/>
                <a:sym typeface="Montserrat"/>
              </a:defRPr>
            </a:lvl7pPr>
            <a:lvl8pPr marL="3657600" marR="0" lvl="7" indent="-371475" algn="l" rtl="0">
              <a:lnSpc>
                <a:spcPct val="120000"/>
              </a:lnSpc>
              <a:spcBef>
                <a:spcPts val="5200"/>
              </a:spcBef>
              <a:spcAft>
                <a:spcPts val="0"/>
              </a:spcAft>
              <a:buClr>
                <a:srgbClr val="5E5E5E"/>
              </a:buClr>
              <a:buSzPts val="2250"/>
              <a:buFont typeface="Montserrat"/>
              <a:buChar char="•"/>
              <a:defRPr sz="3000" b="0" i="0" u="none" strike="noStrike" cap="none">
                <a:solidFill>
                  <a:srgbClr val="5E5E5E"/>
                </a:solidFill>
                <a:latin typeface="Montserrat"/>
                <a:ea typeface="Montserrat"/>
                <a:cs typeface="Montserrat"/>
                <a:sym typeface="Montserrat"/>
              </a:defRPr>
            </a:lvl8pPr>
            <a:lvl9pPr marL="4114800" marR="0" lvl="8" indent="-371475" algn="l" rtl="0">
              <a:lnSpc>
                <a:spcPct val="120000"/>
              </a:lnSpc>
              <a:spcBef>
                <a:spcPts val="5200"/>
              </a:spcBef>
              <a:spcAft>
                <a:spcPts val="0"/>
              </a:spcAft>
              <a:buClr>
                <a:srgbClr val="5E5E5E"/>
              </a:buClr>
              <a:buSzPts val="2250"/>
              <a:buFont typeface="Montserrat"/>
              <a:buChar char="•"/>
              <a:defRPr sz="3000" b="0" i="0" u="none" strike="noStrike" cap="none">
                <a:solidFill>
                  <a:srgbClr val="5E5E5E"/>
                </a:solidFill>
                <a:latin typeface="Montserrat"/>
                <a:ea typeface="Montserrat"/>
                <a:cs typeface="Montserrat"/>
                <a:sym typeface="Montserrat"/>
              </a:defRPr>
            </a:lvl9pPr>
          </a:lstStyle>
          <a:p>
            <a:endParaRPr/>
          </a:p>
        </p:txBody>
      </p:sp>
      <p:sp>
        <p:nvSpPr>
          <p:cNvPr id="9" name="Google Shape;9;p132"/>
          <p:cNvSpPr txBox="1">
            <a:spLocks noGrp="1"/>
          </p:cNvSpPr>
          <p:nvPr>
            <p:ph type="sldNum" idx="12"/>
          </p:nvPr>
        </p:nvSpPr>
        <p:spPr>
          <a:xfrm>
            <a:off x="11959031" y="13081000"/>
            <a:ext cx="453237" cy="469899"/>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it-IT"/>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3" r:id="rId1"/>
    <p:sldLayoutId id="2147483656" r:id="rId2"/>
    <p:sldLayoutId id="2147483659" r:id="rId3"/>
    <p:sldLayoutId id="2147483665" r:id="rId4"/>
    <p:sldLayoutId id="2147483669" r:id="rId5"/>
    <p:sldLayoutId id="2147483673" r:id="rId6"/>
    <p:sldLayoutId id="2147483683" r:id="rId7"/>
    <p:sldLayoutId id="2147483685" r:id="rId8"/>
    <p:sldLayoutId id="2147483690" r:id="rId9"/>
    <p:sldLayoutId id="214748369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42.tiff"/><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0.xml"/><Relationship Id="rId1" Type="http://schemas.openxmlformats.org/officeDocument/2006/relationships/vmlDrawing" Target="../drawings/vmlDrawing1.vml"/></Relationships>
</file>

<file path=ppt/slides/_rels/slide2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27.xml"/><Relationship Id="rId7" Type="http://schemas.openxmlformats.org/officeDocument/2006/relationships/image" Target="../media/image65.png"/><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74.gif"/><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10.xml"/><Relationship Id="rId5" Type="http://schemas.openxmlformats.org/officeDocument/2006/relationships/image" Target="../media/image77.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9.jpg"/><Relationship Id="rId4" Type="http://schemas.openxmlformats.org/officeDocument/2006/relationships/hyperlink" Target="https://registry.opendata.aws/amazon-review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332" name="Google Shape;332;p25"/>
          <p:cNvGrpSpPr/>
          <p:nvPr/>
        </p:nvGrpSpPr>
        <p:grpSpPr>
          <a:xfrm>
            <a:off x="-6325248" y="2026814"/>
            <a:ext cx="16621008" cy="9649025"/>
            <a:chOff x="0" y="0"/>
            <a:chExt cx="16621006" cy="9649023"/>
          </a:xfrm>
        </p:grpSpPr>
        <p:sp>
          <p:nvSpPr>
            <p:cNvPr id="333" name="Google Shape;333;p25"/>
            <p:cNvSpPr/>
            <p:nvPr/>
          </p:nvSpPr>
          <p:spPr>
            <a:xfrm>
              <a:off x="1514061" y="46585"/>
              <a:ext cx="13527660" cy="9162506"/>
            </a:xfrm>
            <a:custGeom>
              <a:avLst/>
              <a:gdLst/>
              <a:ahLst/>
              <a:cxnLst/>
              <a:rect l="l" t="t" r="r" b="b"/>
              <a:pathLst>
                <a:path w="120000" h="120000" extrusionOk="0">
                  <a:moveTo>
                    <a:pt x="0" y="117094"/>
                  </a:moveTo>
                  <a:lnTo>
                    <a:pt x="0" y="4827"/>
                  </a:lnTo>
                  <a:cubicBezTo>
                    <a:pt x="0" y="2155"/>
                    <a:pt x="1461" y="0"/>
                    <a:pt x="3272" y="0"/>
                  </a:cubicBezTo>
                  <a:lnTo>
                    <a:pt x="116738" y="0"/>
                  </a:lnTo>
                  <a:cubicBezTo>
                    <a:pt x="118527" y="0"/>
                    <a:pt x="120000" y="2155"/>
                    <a:pt x="120000" y="4827"/>
                  </a:cubicBezTo>
                  <a:lnTo>
                    <a:pt x="120000" y="117094"/>
                  </a:lnTo>
                  <a:cubicBezTo>
                    <a:pt x="120000" y="118683"/>
                    <a:pt x="119116" y="120000"/>
                    <a:pt x="118038" y="120000"/>
                  </a:cubicBezTo>
                  <a:lnTo>
                    <a:pt x="1966" y="120000"/>
                  </a:lnTo>
                  <a:cubicBezTo>
                    <a:pt x="872" y="120000"/>
                    <a:pt x="0" y="118727"/>
                    <a:pt x="0" y="117094"/>
                  </a:cubicBezTo>
                </a:path>
              </a:pathLst>
            </a:custGeom>
            <a:solidFill>
              <a:srgbClr val="333333"/>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4" name="Google Shape;334;p25"/>
            <p:cNvSpPr/>
            <p:nvPr/>
          </p:nvSpPr>
          <p:spPr>
            <a:xfrm>
              <a:off x="1486108" y="0"/>
              <a:ext cx="13583563" cy="9241702"/>
            </a:xfrm>
            <a:custGeom>
              <a:avLst/>
              <a:gdLst/>
              <a:ahLst/>
              <a:cxnLst/>
              <a:rect l="l" t="t" r="r" b="b"/>
              <a:pathLst>
                <a:path w="120000" h="120000" extrusionOk="0">
                  <a:moveTo>
                    <a:pt x="117844" y="120000"/>
                  </a:moveTo>
                  <a:lnTo>
                    <a:pt x="2155" y="120000"/>
                  </a:lnTo>
                  <a:cubicBezTo>
                    <a:pt x="1072" y="120000"/>
                    <a:pt x="0" y="118422"/>
                    <a:pt x="0" y="116833"/>
                  </a:cubicBezTo>
                  <a:lnTo>
                    <a:pt x="0" y="4844"/>
                  </a:lnTo>
                  <a:cubicBezTo>
                    <a:pt x="0" y="2166"/>
                    <a:pt x="1661" y="0"/>
                    <a:pt x="3483" y="0"/>
                  </a:cubicBezTo>
                  <a:lnTo>
                    <a:pt x="116511" y="0"/>
                  </a:lnTo>
                  <a:cubicBezTo>
                    <a:pt x="118327" y="0"/>
                    <a:pt x="120000" y="2166"/>
                    <a:pt x="120000" y="4844"/>
                  </a:cubicBezTo>
                  <a:lnTo>
                    <a:pt x="120000" y="116833"/>
                  </a:lnTo>
                  <a:cubicBezTo>
                    <a:pt x="120000" y="118422"/>
                    <a:pt x="118938" y="120000"/>
                    <a:pt x="117844" y="120000"/>
                  </a:cubicBezTo>
                  <a:close/>
                  <a:moveTo>
                    <a:pt x="2250" y="119572"/>
                  </a:moveTo>
                  <a:lnTo>
                    <a:pt x="117738" y="119572"/>
                  </a:lnTo>
                  <a:cubicBezTo>
                    <a:pt x="118822" y="119572"/>
                    <a:pt x="119700" y="118272"/>
                    <a:pt x="119700" y="116694"/>
                  </a:cubicBezTo>
                  <a:lnTo>
                    <a:pt x="119700" y="5416"/>
                  </a:lnTo>
                  <a:cubicBezTo>
                    <a:pt x="119700" y="2827"/>
                    <a:pt x="118272" y="727"/>
                    <a:pt x="116511" y="727"/>
                  </a:cubicBezTo>
                  <a:lnTo>
                    <a:pt x="3483" y="727"/>
                  </a:lnTo>
                  <a:cubicBezTo>
                    <a:pt x="1727" y="727"/>
                    <a:pt x="300" y="2827"/>
                    <a:pt x="300" y="5416"/>
                  </a:cubicBezTo>
                  <a:lnTo>
                    <a:pt x="300" y="116694"/>
                  </a:lnTo>
                  <a:cubicBezTo>
                    <a:pt x="300" y="118272"/>
                    <a:pt x="1177" y="119572"/>
                    <a:pt x="2250" y="119572"/>
                  </a:cubicBezTo>
                  <a:close/>
                </a:path>
              </a:pathLst>
            </a:custGeom>
            <a:solidFill>
              <a:srgbClr val="B4B3B4"/>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5" name="Google Shape;335;p25"/>
            <p:cNvSpPr/>
            <p:nvPr/>
          </p:nvSpPr>
          <p:spPr>
            <a:xfrm>
              <a:off x="1555988" y="93172"/>
              <a:ext cx="13441712" cy="8896963"/>
            </a:xfrm>
            <a:custGeom>
              <a:avLst/>
              <a:gdLst/>
              <a:ahLst/>
              <a:cxnLst/>
              <a:rect l="l" t="t" r="r" b="b"/>
              <a:pathLst>
                <a:path w="120000" h="120000" extrusionOk="0">
                  <a:moveTo>
                    <a:pt x="117132" y="0"/>
                  </a:moveTo>
                  <a:lnTo>
                    <a:pt x="2883" y="0"/>
                  </a:lnTo>
                  <a:cubicBezTo>
                    <a:pt x="1311" y="0"/>
                    <a:pt x="0" y="1950"/>
                    <a:pt x="0" y="4372"/>
                  </a:cubicBezTo>
                  <a:lnTo>
                    <a:pt x="0" y="117005"/>
                  </a:lnTo>
                  <a:cubicBezTo>
                    <a:pt x="0" y="118661"/>
                    <a:pt x="894" y="120000"/>
                    <a:pt x="1978" y="120000"/>
                  </a:cubicBezTo>
                  <a:lnTo>
                    <a:pt x="118027" y="120000"/>
                  </a:lnTo>
                  <a:cubicBezTo>
                    <a:pt x="119110" y="120000"/>
                    <a:pt x="119999" y="118661"/>
                    <a:pt x="119999" y="117005"/>
                  </a:cubicBezTo>
                  <a:lnTo>
                    <a:pt x="119999" y="4344"/>
                  </a:lnTo>
                  <a:cubicBezTo>
                    <a:pt x="120016" y="1950"/>
                    <a:pt x="118716" y="0"/>
                    <a:pt x="117132" y="0"/>
                  </a:cubicBezTo>
                </a:path>
              </a:pathLst>
            </a:custGeom>
            <a:solidFill>
              <a:srgbClr val="181A19"/>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6" name="Google Shape;336;p25"/>
            <p:cNvSpPr/>
            <p:nvPr/>
          </p:nvSpPr>
          <p:spPr>
            <a:xfrm>
              <a:off x="1984584" y="675504"/>
              <a:ext cx="12581954" cy="7927966"/>
            </a:xfrm>
            <a:custGeom>
              <a:avLst/>
              <a:gdLst/>
              <a:ahLst/>
              <a:cxnLst/>
              <a:rect l="l" t="t" r="r" b="b"/>
              <a:pathLst>
                <a:path w="120000" h="120000" extrusionOk="0">
                  <a:moveTo>
                    <a:pt x="60011" y="120000"/>
                  </a:moveTo>
                  <a:lnTo>
                    <a:pt x="0" y="120000"/>
                  </a:lnTo>
                  <a:lnTo>
                    <a:pt x="0" y="0"/>
                  </a:lnTo>
                  <a:lnTo>
                    <a:pt x="120000" y="0"/>
                  </a:lnTo>
                  <a:lnTo>
                    <a:pt x="120000" y="120000"/>
                  </a:lnTo>
                  <a:lnTo>
                    <a:pt x="60011" y="120000"/>
                  </a:lnTo>
                </a:path>
              </a:pathLst>
            </a:custGeom>
            <a:solidFill>
              <a:srgbClr val="3D3D3F"/>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7" name="Google Shape;337;p25"/>
            <p:cNvSpPr/>
            <p:nvPr/>
          </p:nvSpPr>
          <p:spPr>
            <a:xfrm>
              <a:off x="8227172" y="419277"/>
              <a:ext cx="106088" cy="106099"/>
            </a:xfrm>
            <a:custGeom>
              <a:avLst/>
              <a:gdLst/>
              <a:ahLst/>
              <a:cxnLst/>
              <a:rect l="l" t="t" r="r" b="b"/>
              <a:pathLst>
                <a:path w="120000" h="120000" extrusionOk="0">
                  <a:moveTo>
                    <a:pt x="120000" y="59405"/>
                  </a:moveTo>
                  <a:cubicBezTo>
                    <a:pt x="120000" y="70100"/>
                    <a:pt x="117600" y="79605"/>
                    <a:pt x="111600" y="89111"/>
                  </a:cubicBezTo>
                  <a:cubicBezTo>
                    <a:pt x="106800" y="98611"/>
                    <a:pt x="100800" y="105744"/>
                    <a:pt x="91200" y="111683"/>
                  </a:cubicBezTo>
                  <a:cubicBezTo>
                    <a:pt x="80400" y="116433"/>
                    <a:pt x="72000" y="120000"/>
                    <a:pt x="61200" y="120000"/>
                  </a:cubicBezTo>
                  <a:cubicBezTo>
                    <a:pt x="50400" y="120000"/>
                    <a:pt x="40800" y="116433"/>
                    <a:pt x="31200" y="111683"/>
                  </a:cubicBezTo>
                  <a:cubicBezTo>
                    <a:pt x="20400" y="105744"/>
                    <a:pt x="13200" y="98611"/>
                    <a:pt x="8400" y="89111"/>
                  </a:cubicBezTo>
                  <a:cubicBezTo>
                    <a:pt x="2400" y="79605"/>
                    <a:pt x="0" y="70100"/>
                    <a:pt x="0" y="59405"/>
                  </a:cubicBezTo>
                  <a:cubicBezTo>
                    <a:pt x="0" y="48711"/>
                    <a:pt x="2400" y="39205"/>
                    <a:pt x="8400" y="29705"/>
                  </a:cubicBezTo>
                  <a:cubicBezTo>
                    <a:pt x="13200" y="20200"/>
                    <a:pt x="20400" y="13066"/>
                    <a:pt x="31200" y="8316"/>
                  </a:cubicBezTo>
                  <a:cubicBezTo>
                    <a:pt x="40800" y="2377"/>
                    <a:pt x="50400" y="0"/>
                    <a:pt x="61200" y="0"/>
                  </a:cubicBezTo>
                  <a:cubicBezTo>
                    <a:pt x="72000" y="0"/>
                    <a:pt x="80400" y="2377"/>
                    <a:pt x="91200" y="8316"/>
                  </a:cubicBezTo>
                  <a:cubicBezTo>
                    <a:pt x="100800" y="13066"/>
                    <a:pt x="106800" y="20200"/>
                    <a:pt x="111600" y="29705"/>
                  </a:cubicBezTo>
                  <a:cubicBezTo>
                    <a:pt x="117600" y="39205"/>
                    <a:pt x="120000" y="48711"/>
                    <a:pt x="120000" y="59405"/>
                  </a:cubicBezTo>
                </a:path>
              </a:pathLst>
            </a:custGeom>
            <a:solidFill>
              <a:srgbClr val="4C4D4B"/>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8" name="Google Shape;338;p25"/>
            <p:cNvSpPr/>
            <p:nvPr/>
          </p:nvSpPr>
          <p:spPr>
            <a:xfrm>
              <a:off x="8227172" y="421285"/>
              <a:ext cx="82795" cy="80773"/>
            </a:xfrm>
            <a:custGeom>
              <a:avLst/>
              <a:gdLst/>
              <a:ahLst/>
              <a:cxnLst/>
              <a:rect l="l" t="t" r="r" b="b"/>
              <a:pathLst>
                <a:path w="120000" h="120000" extrusionOk="0">
                  <a:moveTo>
                    <a:pt x="0" y="70487"/>
                  </a:moveTo>
                  <a:cubicBezTo>
                    <a:pt x="0" y="76876"/>
                    <a:pt x="0" y="83264"/>
                    <a:pt x="4616" y="94446"/>
                  </a:cubicBezTo>
                  <a:cubicBezTo>
                    <a:pt x="16922" y="110417"/>
                    <a:pt x="36922" y="120000"/>
                    <a:pt x="55383" y="120000"/>
                  </a:cubicBezTo>
                  <a:cubicBezTo>
                    <a:pt x="90766" y="120000"/>
                    <a:pt x="120000" y="91252"/>
                    <a:pt x="120000" y="57711"/>
                  </a:cubicBezTo>
                  <a:cubicBezTo>
                    <a:pt x="120000" y="33752"/>
                    <a:pt x="107694" y="9793"/>
                    <a:pt x="87694" y="210"/>
                  </a:cubicBezTo>
                  <a:cubicBezTo>
                    <a:pt x="84616" y="210"/>
                    <a:pt x="78461" y="210"/>
                    <a:pt x="75383" y="210"/>
                  </a:cubicBezTo>
                  <a:cubicBezTo>
                    <a:pt x="32305" y="-2983"/>
                    <a:pt x="0" y="30557"/>
                    <a:pt x="0" y="70487"/>
                  </a:cubicBezTo>
                </a:path>
              </a:pathLst>
            </a:custGeom>
            <a:solidFill>
              <a:srgbClr val="0E0D0C"/>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9" name="Google Shape;339;p25"/>
            <p:cNvSpPr/>
            <p:nvPr/>
          </p:nvSpPr>
          <p:spPr>
            <a:xfrm>
              <a:off x="792" y="9426467"/>
              <a:ext cx="16619685" cy="222556"/>
            </a:xfrm>
            <a:custGeom>
              <a:avLst/>
              <a:gdLst/>
              <a:ahLst/>
              <a:cxnLst/>
              <a:rect l="l" t="t" r="r" b="b"/>
              <a:pathLst>
                <a:path w="120000" h="120000" extrusionOk="0">
                  <a:moveTo>
                    <a:pt x="113077" y="120000"/>
                  </a:moveTo>
                  <a:cubicBezTo>
                    <a:pt x="76612" y="120000"/>
                    <a:pt x="43342" y="120000"/>
                    <a:pt x="6883" y="120000"/>
                  </a:cubicBezTo>
                  <a:cubicBezTo>
                    <a:pt x="4528" y="96000"/>
                    <a:pt x="1072" y="30283"/>
                    <a:pt x="16" y="4000"/>
                  </a:cubicBezTo>
                  <a:cubicBezTo>
                    <a:pt x="-5" y="4000"/>
                    <a:pt x="-5" y="0"/>
                    <a:pt x="16" y="0"/>
                  </a:cubicBezTo>
                  <a:cubicBezTo>
                    <a:pt x="40003" y="0"/>
                    <a:pt x="79996" y="0"/>
                    <a:pt x="119988" y="0"/>
                  </a:cubicBezTo>
                  <a:cubicBezTo>
                    <a:pt x="120005" y="0"/>
                    <a:pt x="120005" y="2283"/>
                    <a:pt x="119988" y="4000"/>
                  </a:cubicBezTo>
                  <a:cubicBezTo>
                    <a:pt x="119511" y="22855"/>
                    <a:pt x="116071" y="110283"/>
                    <a:pt x="113077" y="120000"/>
                  </a:cubicBezTo>
                </a:path>
              </a:pathLst>
            </a:custGeom>
            <a:solidFill>
              <a:srgbClr val="AFBAC0"/>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40" name="Google Shape;340;p25"/>
            <p:cNvSpPr/>
            <p:nvPr/>
          </p:nvSpPr>
          <p:spPr>
            <a:xfrm>
              <a:off x="0" y="9168221"/>
              <a:ext cx="16621006" cy="264493"/>
            </a:xfrm>
            <a:custGeom>
              <a:avLst/>
              <a:gdLst/>
              <a:ahLst/>
              <a:cxnLst/>
              <a:rect l="l" t="t" r="r" b="b"/>
              <a:pathLst>
                <a:path w="120000" h="120000" extrusionOk="0">
                  <a:moveTo>
                    <a:pt x="119983" y="120000"/>
                  </a:moveTo>
                  <a:lnTo>
                    <a:pt x="22" y="120000"/>
                  </a:lnTo>
                  <a:cubicBezTo>
                    <a:pt x="0" y="120000"/>
                    <a:pt x="0" y="120000"/>
                    <a:pt x="0" y="119050"/>
                  </a:cubicBezTo>
                  <a:lnTo>
                    <a:pt x="0" y="20000"/>
                  </a:lnTo>
                  <a:cubicBezTo>
                    <a:pt x="0" y="9050"/>
                    <a:pt x="144" y="0"/>
                    <a:pt x="322" y="0"/>
                  </a:cubicBezTo>
                  <a:lnTo>
                    <a:pt x="119677" y="0"/>
                  </a:lnTo>
                  <a:cubicBezTo>
                    <a:pt x="119855" y="0"/>
                    <a:pt x="120000" y="9050"/>
                    <a:pt x="120000" y="20000"/>
                  </a:cubicBezTo>
                  <a:cubicBezTo>
                    <a:pt x="120000" y="20000"/>
                    <a:pt x="120000" y="120000"/>
                    <a:pt x="119983" y="120000"/>
                  </a:cubicBezTo>
                </a:path>
              </a:pathLst>
            </a:custGeom>
            <a:solidFill>
              <a:srgbClr val="E7E7E7"/>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41" name="Google Shape;341;p25"/>
            <p:cNvSpPr/>
            <p:nvPr/>
          </p:nvSpPr>
          <p:spPr>
            <a:xfrm>
              <a:off x="7178978" y="9168221"/>
              <a:ext cx="2258389" cy="134037"/>
            </a:xfrm>
            <a:custGeom>
              <a:avLst/>
              <a:gdLst/>
              <a:ahLst/>
              <a:cxnLst/>
              <a:rect l="l" t="t" r="r" b="b"/>
              <a:pathLst>
                <a:path w="120000" h="120000" extrusionOk="0">
                  <a:moveTo>
                    <a:pt x="0" y="0"/>
                  </a:moveTo>
                  <a:lnTo>
                    <a:pt x="0" y="60000"/>
                  </a:lnTo>
                  <a:cubicBezTo>
                    <a:pt x="0" y="94283"/>
                    <a:pt x="2133" y="120000"/>
                    <a:pt x="4600" y="120000"/>
                  </a:cubicBezTo>
                  <a:lnTo>
                    <a:pt x="115400" y="120000"/>
                  </a:lnTo>
                  <a:cubicBezTo>
                    <a:pt x="117977" y="120000"/>
                    <a:pt x="120000" y="94283"/>
                    <a:pt x="120000" y="60000"/>
                  </a:cubicBezTo>
                  <a:lnTo>
                    <a:pt x="120000" y="0"/>
                  </a:lnTo>
                  <a:lnTo>
                    <a:pt x="0" y="0"/>
                  </a:lnTo>
                </a:path>
              </a:pathLst>
            </a:custGeom>
            <a:solidFill>
              <a:srgbClr val="AFBAC0"/>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grpSp>
      <p:sp>
        <p:nvSpPr>
          <p:cNvPr id="342" name="Google Shape;342;p25"/>
          <p:cNvSpPr txBox="1"/>
          <p:nvPr/>
        </p:nvSpPr>
        <p:spPr>
          <a:xfrm>
            <a:off x="11531319" y="2446091"/>
            <a:ext cx="11471555" cy="3683700"/>
          </a:xfrm>
          <a:prstGeom prst="rect">
            <a:avLst/>
          </a:prstGeom>
          <a:noFill/>
          <a:ln>
            <a:noFill/>
          </a:ln>
        </p:spPr>
        <p:txBody>
          <a:bodyPr spcFirstLastPara="1" wrap="square" lIns="0" tIns="0" rIns="0" bIns="0" anchor="t" anchorCtr="0">
            <a:noAutofit/>
          </a:bodyPr>
          <a:lstStyle/>
          <a:p>
            <a:pPr marL="457200" lvl="0" indent="0" algn="l" rtl="0">
              <a:lnSpc>
                <a:spcPct val="90000"/>
              </a:lnSpc>
              <a:spcAft>
                <a:spcPts val="0"/>
              </a:spcAft>
              <a:buNone/>
            </a:pPr>
            <a:r>
              <a:rPr lang="en-GB" sz="9600" b="1" dirty="0">
                <a:solidFill>
                  <a:srgbClr val="212121"/>
                </a:solidFill>
                <a:latin typeface="Montserrat"/>
                <a:ea typeface="Montserrat"/>
                <a:cs typeface="Montserrat"/>
                <a:sym typeface="Montserrat"/>
              </a:rPr>
              <a:t>Predicting </a:t>
            </a:r>
          </a:p>
          <a:p>
            <a:pPr marL="457200" lvl="0" indent="0" algn="l" rtl="0">
              <a:lnSpc>
                <a:spcPct val="90000"/>
              </a:lnSpc>
              <a:spcAft>
                <a:spcPts val="0"/>
              </a:spcAft>
              <a:buNone/>
            </a:pPr>
            <a:r>
              <a:rPr lang="en-GB" sz="9600" b="1" dirty="0">
                <a:solidFill>
                  <a:srgbClr val="212121"/>
                </a:solidFill>
                <a:latin typeface="Montserrat"/>
                <a:ea typeface="Montserrat"/>
                <a:cs typeface="Montserrat"/>
                <a:sym typeface="Montserrat"/>
              </a:rPr>
              <a:t>Camera review </a:t>
            </a:r>
          </a:p>
          <a:p>
            <a:pPr marL="457200" lvl="0" indent="0" algn="l" rtl="0">
              <a:lnSpc>
                <a:spcPct val="90000"/>
              </a:lnSpc>
              <a:spcAft>
                <a:spcPts val="0"/>
              </a:spcAft>
              <a:buNone/>
            </a:pPr>
            <a:r>
              <a:rPr lang="en-GB" sz="9600" b="1" dirty="0">
                <a:solidFill>
                  <a:srgbClr val="212121"/>
                </a:solidFill>
                <a:latin typeface="Montserrat"/>
                <a:ea typeface="Montserrat"/>
                <a:cs typeface="Montserrat"/>
                <a:sym typeface="Montserrat"/>
              </a:rPr>
              <a:t>Ratings on </a:t>
            </a:r>
          </a:p>
          <a:p>
            <a:pPr marL="457200" lvl="0" indent="0" algn="l" rtl="0">
              <a:lnSpc>
                <a:spcPct val="80000"/>
              </a:lnSpc>
              <a:spcBef>
                <a:spcPts val="0"/>
              </a:spcBef>
              <a:spcAft>
                <a:spcPts val="0"/>
              </a:spcAft>
              <a:buNone/>
            </a:pPr>
            <a:endParaRPr sz="9600" b="1" dirty="0">
              <a:solidFill>
                <a:srgbClr val="212121"/>
              </a:solidFill>
              <a:latin typeface="Montserrat"/>
              <a:ea typeface="Montserrat"/>
              <a:cs typeface="Montserrat"/>
              <a:sym typeface="Montserrat"/>
            </a:endParaRPr>
          </a:p>
          <a:p>
            <a:pPr marL="0" marR="0" lvl="0" indent="0" algn="l" rtl="0">
              <a:lnSpc>
                <a:spcPct val="80000"/>
              </a:lnSpc>
              <a:spcBef>
                <a:spcPts val="0"/>
              </a:spcBef>
              <a:spcAft>
                <a:spcPts val="0"/>
              </a:spcAft>
              <a:buClr>
                <a:srgbClr val="212121"/>
              </a:buClr>
              <a:buSzPts val="2800"/>
              <a:buFont typeface="Montserrat"/>
              <a:buNone/>
            </a:pPr>
            <a:endParaRPr sz="9600" b="1" dirty="0">
              <a:solidFill>
                <a:srgbClr val="212121"/>
              </a:solidFill>
              <a:latin typeface="Montserrat"/>
              <a:ea typeface="Montserrat"/>
              <a:cs typeface="Montserrat"/>
              <a:sym typeface="Montserrat"/>
            </a:endParaRPr>
          </a:p>
        </p:txBody>
      </p:sp>
      <p:pic>
        <p:nvPicPr>
          <p:cNvPr id="343" name="Google Shape;343;p25"/>
          <p:cNvPicPr preferRelativeResize="0"/>
          <p:nvPr/>
        </p:nvPicPr>
        <p:blipFill rotWithShape="1">
          <a:blip r:embed="rId3">
            <a:alphaModFix/>
          </a:blip>
          <a:srcRect t="2741" b="2741"/>
          <a:stretch/>
        </p:blipFill>
        <p:spPr>
          <a:xfrm>
            <a:off x="-4303050" y="2715700"/>
            <a:ext cx="12576681" cy="7924897"/>
          </a:xfrm>
          <a:prstGeom prst="rect">
            <a:avLst/>
          </a:prstGeom>
          <a:noFill/>
          <a:ln>
            <a:noFill/>
          </a:ln>
        </p:spPr>
      </p:pic>
      <p:sp>
        <p:nvSpPr>
          <p:cNvPr id="344" name="Google Shape;344;p25"/>
          <p:cNvSpPr/>
          <p:nvPr/>
        </p:nvSpPr>
        <p:spPr>
          <a:xfrm>
            <a:off x="22199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32582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42965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55774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68583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A8540242-5B4A-B14D-9954-D89F0AE3F1C8}"/>
              </a:ext>
            </a:extLst>
          </p:cNvPr>
          <p:cNvPicPr>
            <a:picLocks noChangeAspect="1"/>
          </p:cNvPicPr>
          <p:nvPr/>
        </p:nvPicPr>
        <p:blipFill rotWithShape="1">
          <a:blip r:embed="rId4"/>
          <a:srcRect t="33868" b="35353"/>
          <a:stretch/>
        </p:blipFill>
        <p:spPr>
          <a:xfrm>
            <a:off x="12018806" y="6858000"/>
            <a:ext cx="7241542" cy="22288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328449-BBFA-844F-91CC-DF206EC73634}"/>
              </a:ext>
            </a:extLst>
          </p:cNvPr>
          <p:cNvSpPr/>
          <p:nvPr/>
        </p:nvSpPr>
        <p:spPr>
          <a:xfrm>
            <a:off x="0" y="0"/>
            <a:ext cx="6324600" cy="13716000"/>
          </a:xfrm>
          <a:prstGeom prst="rect">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03522AA-1FC3-D446-8A64-E8623AC7B74F}"/>
              </a:ext>
            </a:extLst>
          </p:cNvPr>
          <p:cNvSpPr/>
          <p:nvPr/>
        </p:nvSpPr>
        <p:spPr>
          <a:xfrm>
            <a:off x="0" y="7035800"/>
            <a:ext cx="6324600" cy="660400"/>
          </a:xfrm>
          <a:prstGeom prst="rect">
            <a:avLst/>
          </a:prstGeom>
          <a:solidFill>
            <a:srgbClr val="F98F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61995A1-3847-D24A-A152-EFDEC4A443A8}"/>
              </a:ext>
            </a:extLst>
          </p:cNvPr>
          <p:cNvSpPr/>
          <p:nvPr/>
        </p:nvSpPr>
        <p:spPr>
          <a:xfrm>
            <a:off x="1171933" y="607058"/>
            <a:ext cx="12192000" cy="12501884"/>
          </a:xfrm>
          <a:prstGeom prst="rect">
            <a:avLst/>
          </a:prstGeom>
        </p:spPr>
        <p:txBody>
          <a:bodyPr>
            <a:spAutoFit/>
          </a:bodyPr>
          <a:lstStyle/>
          <a:p>
            <a:pPr fontAlgn="t">
              <a:lnSpc>
                <a:spcPct val="140000"/>
              </a:lnSpc>
            </a:pPr>
            <a:r>
              <a:rPr lang="en-GB" sz="3600" b="1" u="sng" dirty="0">
                <a:solidFill>
                  <a:srgbClr val="FFFFFF"/>
                </a:solidFill>
                <a:latin typeface="Merriweather Sans"/>
                <a:ea typeface="Merriweather Sans"/>
                <a:cs typeface="Merriweather Sans"/>
                <a:sym typeface="Merriweather Sans"/>
              </a:rPr>
              <a:t>Features</a:t>
            </a:r>
          </a:p>
          <a:p>
            <a:pPr fontAlgn="t">
              <a:lnSpc>
                <a:spcPct val="140000"/>
              </a:lnSpc>
            </a:pPr>
            <a:r>
              <a:rPr lang="en-GB" sz="3600" dirty="0">
                <a:solidFill>
                  <a:srgbClr val="FFFFFF"/>
                </a:solidFill>
                <a:latin typeface="Merriweather Sans"/>
                <a:ea typeface="Merriweather Sans"/>
                <a:cs typeface="Merriweather Sans"/>
                <a:sym typeface="Merriweather Sans"/>
              </a:rPr>
              <a:t>Marketplace</a:t>
            </a:r>
          </a:p>
          <a:p>
            <a:pPr fontAlgn="t">
              <a:lnSpc>
                <a:spcPct val="140000"/>
              </a:lnSpc>
            </a:pPr>
            <a:r>
              <a:rPr lang="en-GB" sz="3600" dirty="0" err="1">
                <a:solidFill>
                  <a:srgbClr val="FFFFFF"/>
                </a:solidFill>
                <a:latin typeface="Merriweather Sans"/>
                <a:ea typeface="Merriweather Sans"/>
                <a:cs typeface="Merriweather Sans"/>
                <a:sym typeface="Merriweather Sans"/>
              </a:rPr>
              <a:t>customer_id</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review_id</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product_id</a:t>
            </a:r>
            <a:r>
              <a:rPr lang="en-GB" sz="3600" dirty="0">
                <a:solidFill>
                  <a:srgbClr val="FFFFFF"/>
                </a:solidFill>
                <a:latin typeface="Merriweather Sans"/>
                <a:ea typeface="Merriweather Sans"/>
                <a:cs typeface="Merriweather Sans"/>
                <a:sym typeface="Merriweather Sans"/>
              </a:rPr>
              <a:t>  </a:t>
            </a:r>
          </a:p>
          <a:p>
            <a:pPr fontAlgn="t">
              <a:lnSpc>
                <a:spcPct val="140000"/>
              </a:lnSpc>
            </a:pPr>
            <a:r>
              <a:rPr lang="en-GB" sz="3600" dirty="0" err="1">
                <a:solidFill>
                  <a:srgbClr val="FFFFFF"/>
                </a:solidFill>
                <a:latin typeface="Merriweather Sans"/>
                <a:ea typeface="Merriweather Sans"/>
                <a:cs typeface="Merriweather Sans"/>
                <a:sym typeface="Merriweather Sans"/>
              </a:rPr>
              <a:t>product_parent</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product_title</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product_category</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star_rating</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helpful_votes</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a:solidFill>
                  <a:srgbClr val="FFFFFF"/>
                </a:solidFill>
                <a:latin typeface="Merriweather Sans"/>
                <a:ea typeface="Merriweather Sans"/>
                <a:cs typeface="Merriweather Sans"/>
                <a:sym typeface="Merriweather Sans"/>
              </a:rPr>
              <a:t>total votes</a:t>
            </a:r>
          </a:p>
          <a:p>
            <a:pPr fontAlgn="t">
              <a:lnSpc>
                <a:spcPct val="140000"/>
              </a:lnSpc>
            </a:pPr>
            <a:r>
              <a:rPr lang="en-GB" sz="3600" dirty="0">
                <a:solidFill>
                  <a:srgbClr val="FFFFFF"/>
                </a:solidFill>
                <a:latin typeface="Merriweather Sans"/>
                <a:ea typeface="Merriweather Sans"/>
                <a:cs typeface="Merriweather Sans"/>
                <a:sym typeface="Merriweather Sans"/>
              </a:rPr>
              <a:t>vine</a:t>
            </a:r>
          </a:p>
          <a:p>
            <a:pPr fontAlgn="t">
              <a:lnSpc>
                <a:spcPct val="140000"/>
              </a:lnSpc>
            </a:pPr>
            <a:r>
              <a:rPr lang="en-GB" sz="3600" dirty="0" err="1">
                <a:solidFill>
                  <a:srgbClr val="FFFFFF"/>
                </a:solidFill>
                <a:latin typeface="Merriweather Sans"/>
                <a:ea typeface="Merriweather Sans"/>
                <a:cs typeface="Merriweather Sans"/>
                <a:sym typeface="Merriweather Sans"/>
              </a:rPr>
              <a:t>verified_purchase</a:t>
            </a:r>
            <a:r>
              <a:rPr lang="en-GB" sz="3600" dirty="0">
                <a:solidFill>
                  <a:srgbClr val="FFFFFF"/>
                </a:solidFill>
                <a:latin typeface="Merriweather Sans"/>
                <a:ea typeface="Merriweather Sans"/>
                <a:cs typeface="Merriweather Sans"/>
                <a:sym typeface="Merriweather Sans"/>
              </a:rPr>
              <a:t> </a:t>
            </a:r>
          </a:p>
          <a:p>
            <a:pPr fontAlgn="t">
              <a:lnSpc>
                <a:spcPct val="140000"/>
              </a:lnSpc>
            </a:pPr>
            <a:r>
              <a:rPr lang="en-GB" sz="3600" dirty="0" err="1">
                <a:solidFill>
                  <a:srgbClr val="FFFFFF"/>
                </a:solidFill>
                <a:latin typeface="Merriweather Sans"/>
                <a:ea typeface="Merriweather Sans"/>
                <a:cs typeface="Merriweather Sans"/>
                <a:sym typeface="Merriweather Sans"/>
              </a:rPr>
              <a:t>review_headline</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review_body</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review_date</a:t>
            </a:r>
            <a:endParaRPr lang="en-US" sz="3600" dirty="0">
              <a:solidFill>
                <a:srgbClr val="FFFFFF"/>
              </a:solidFill>
            </a:endParaRPr>
          </a:p>
        </p:txBody>
      </p:sp>
      <p:cxnSp>
        <p:nvCxnSpPr>
          <p:cNvPr id="7" name="Google Shape;676;p18">
            <a:extLst>
              <a:ext uri="{FF2B5EF4-FFF2-40B4-BE49-F238E27FC236}">
                <a16:creationId xmlns:a16="http://schemas.microsoft.com/office/drawing/2014/main" id="{A864ED31-9251-6946-AA33-D957BCCC58F7}"/>
              </a:ext>
            </a:extLst>
          </p:cNvPr>
          <p:cNvCxnSpPr/>
          <p:nvPr/>
        </p:nvCxnSpPr>
        <p:spPr>
          <a:xfrm>
            <a:off x="9049491" y="6300077"/>
            <a:ext cx="19879569" cy="0"/>
          </a:xfrm>
          <a:prstGeom prst="straightConnector1">
            <a:avLst/>
          </a:prstGeom>
          <a:noFill/>
          <a:ln w="38100" cap="rnd" cmpd="sng">
            <a:solidFill>
              <a:srgbClr val="D6D6D6"/>
            </a:solidFill>
            <a:prstDash val="dashDot"/>
            <a:round/>
            <a:headEnd type="none" w="sm" len="sm"/>
            <a:tailEnd type="none" w="sm" len="sm"/>
          </a:ln>
        </p:spPr>
      </p:cxnSp>
      <p:sp>
        <p:nvSpPr>
          <p:cNvPr id="9" name="Google Shape;679;p18">
            <a:extLst>
              <a:ext uri="{FF2B5EF4-FFF2-40B4-BE49-F238E27FC236}">
                <a16:creationId xmlns:a16="http://schemas.microsoft.com/office/drawing/2014/main" id="{6960F390-80EF-CA47-AC06-D97FF570C159}"/>
              </a:ext>
            </a:extLst>
          </p:cNvPr>
          <p:cNvSpPr/>
          <p:nvPr/>
        </p:nvSpPr>
        <p:spPr>
          <a:xfrm>
            <a:off x="6606082" y="8115317"/>
            <a:ext cx="5075835" cy="762001"/>
          </a:xfrm>
          <a:prstGeom prst="rect">
            <a:avLst/>
          </a:prstGeom>
          <a:noFill/>
          <a:ln>
            <a:noFill/>
          </a:ln>
        </p:spPr>
        <p:txBody>
          <a:bodyPr spcFirstLastPara="1" wrap="square" lIns="48750" tIns="48750" rIns="48750" bIns="48750" anchor="ctr" anchorCtr="0">
            <a:noAutofit/>
          </a:bodyPr>
          <a:lstStyle/>
          <a:p>
            <a:pPr marL="0" marR="0" lvl="0" indent="0" algn="ctr" rtl="0">
              <a:lnSpc>
                <a:spcPct val="120000"/>
              </a:lnSpc>
              <a:spcBef>
                <a:spcPts val="0"/>
              </a:spcBef>
              <a:spcAft>
                <a:spcPts val="0"/>
              </a:spcAft>
              <a:buClr>
                <a:srgbClr val="212121"/>
              </a:buClr>
              <a:buSzPts val="800"/>
              <a:buFont typeface="Montserrat"/>
              <a:buNone/>
            </a:pPr>
            <a:r>
              <a:rPr lang="it-IT" sz="3200" b="0" i="0" u="none" strike="noStrike" cap="none" dirty="0">
                <a:solidFill>
                  <a:srgbClr val="212121"/>
                </a:solidFill>
                <a:latin typeface="Montserrat"/>
                <a:ea typeface="Montserrat"/>
                <a:cs typeface="Montserrat"/>
                <a:sym typeface="Montserrat"/>
              </a:rPr>
              <a:t>Import </a:t>
            </a:r>
          </a:p>
          <a:p>
            <a:pPr marL="0" marR="0" lvl="0" indent="0" algn="ctr" rtl="0">
              <a:lnSpc>
                <a:spcPct val="120000"/>
              </a:lnSpc>
              <a:spcBef>
                <a:spcPts val="0"/>
              </a:spcBef>
              <a:spcAft>
                <a:spcPts val="0"/>
              </a:spcAft>
              <a:buClr>
                <a:srgbClr val="212121"/>
              </a:buClr>
              <a:buSzPts val="800"/>
              <a:buFont typeface="Montserrat"/>
              <a:buNone/>
            </a:pPr>
            <a:r>
              <a:rPr lang="it-IT" sz="3200" b="0" i="0" u="none" strike="noStrike" cap="none" dirty="0">
                <a:solidFill>
                  <a:srgbClr val="212121"/>
                </a:solidFill>
                <a:latin typeface="Montserrat"/>
                <a:ea typeface="Montserrat"/>
                <a:cs typeface="Montserrat"/>
                <a:sym typeface="Montserrat"/>
              </a:rPr>
              <a:t>and </a:t>
            </a:r>
            <a:r>
              <a:rPr lang="it-IT" sz="3200" b="0" i="0" u="none" strike="noStrike" cap="none" dirty="0" err="1">
                <a:solidFill>
                  <a:srgbClr val="212121"/>
                </a:solidFill>
                <a:latin typeface="Montserrat"/>
                <a:ea typeface="Montserrat"/>
                <a:cs typeface="Montserrat"/>
                <a:sym typeface="Montserrat"/>
              </a:rPr>
              <a:t>cleaning</a:t>
            </a:r>
            <a:endParaRPr dirty="0"/>
          </a:p>
        </p:txBody>
      </p:sp>
      <p:sp>
        <p:nvSpPr>
          <p:cNvPr id="11" name="Google Shape;682;p18">
            <a:extLst>
              <a:ext uri="{FF2B5EF4-FFF2-40B4-BE49-F238E27FC236}">
                <a16:creationId xmlns:a16="http://schemas.microsoft.com/office/drawing/2014/main" id="{31D7990B-0294-6141-9BDD-66DC0474D0B7}"/>
              </a:ext>
            </a:extLst>
          </p:cNvPr>
          <p:cNvSpPr/>
          <p:nvPr/>
        </p:nvSpPr>
        <p:spPr>
          <a:xfrm>
            <a:off x="12895169" y="8084245"/>
            <a:ext cx="5075836" cy="762001"/>
          </a:xfrm>
          <a:prstGeom prst="rect">
            <a:avLst/>
          </a:prstGeom>
          <a:noFill/>
          <a:ln>
            <a:noFill/>
          </a:ln>
        </p:spPr>
        <p:txBody>
          <a:bodyPr spcFirstLastPara="1" wrap="square" lIns="48750" tIns="48750" rIns="48750" bIns="48750" anchor="ctr" anchorCtr="0">
            <a:noAutofit/>
          </a:bodyPr>
          <a:lstStyle/>
          <a:p>
            <a:pPr marL="0" marR="0" lvl="0" indent="0" algn="ctr" rtl="0">
              <a:lnSpc>
                <a:spcPct val="120000"/>
              </a:lnSpc>
              <a:spcBef>
                <a:spcPts val="0"/>
              </a:spcBef>
              <a:spcAft>
                <a:spcPts val="0"/>
              </a:spcAft>
              <a:buClr>
                <a:srgbClr val="212121"/>
              </a:buClr>
              <a:buSzPts val="800"/>
              <a:buFont typeface="Montserrat"/>
              <a:buNone/>
            </a:pPr>
            <a:r>
              <a:rPr lang="it-IT" sz="3200" b="0" i="0" u="none" strike="noStrike" cap="none" dirty="0" err="1">
                <a:solidFill>
                  <a:srgbClr val="212121"/>
                </a:solidFill>
                <a:latin typeface="Montserrat"/>
                <a:ea typeface="Montserrat"/>
                <a:cs typeface="Montserrat"/>
                <a:sym typeface="Montserrat"/>
              </a:rPr>
              <a:t>Feature</a:t>
            </a:r>
            <a:r>
              <a:rPr lang="it-IT" sz="3200" b="0" i="0" u="none" strike="noStrike" cap="none" dirty="0">
                <a:solidFill>
                  <a:srgbClr val="212121"/>
                </a:solidFill>
                <a:latin typeface="Montserrat"/>
                <a:ea typeface="Montserrat"/>
                <a:cs typeface="Montserrat"/>
                <a:sym typeface="Montserrat"/>
              </a:rPr>
              <a:t> </a:t>
            </a:r>
            <a:r>
              <a:rPr lang="it-IT" sz="3200" b="0" i="0" u="none" strike="noStrike" cap="none" dirty="0" err="1">
                <a:solidFill>
                  <a:srgbClr val="212121"/>
                </a:solidFill>
                <a:latin typeface="Montserrat"/>
                <a:ea typeface="Montserrat"/>
                <a:cs typeface="Montserrat"/>
                <a:sym typeface="Montserrat"/>
              </a:rPr>
              <a:t>Engineering</a:t>
            </a:r>
            <a:endParaRPr dirty="0"/>
          </a:p>
        </p:txBody>
      </p:sp>
      <p:sp>
        <p:nvSpPr>
          <p:cNvPr id="13" name="Google Shape;684;p18">
            <a:extLst>
              <a:ext uri="{FF2B5EF4-FFF2-40B4-BE49-F238E27FC236}">
                <a16:creationId xmlns:a16="http://schemas.microsoft.com/office/drawing/2014/main" id="{FE4BA8A5-3BB3-3E4E-BF3F-C4C11762542F}"/>
              </a:ext>
            </a:extLst>
          </p:cNvPr>
          <p:cNvSpPr/>
          <p:nvPr/>
        </p:nvSpPr>
        <p:spPr>
          <a:xfrm>
            <a:off x="18918506" y="8084245"/>
            <a:ext cx="5075835" cy="762001"/>
          </a:xfrm>
          <a:prstGeom prst="rect">
            <a:avLst/>
          </a:prstGeom>
          <a:noFill/>
          <a:ln>
            <a:noFill/>
          </a:ln>
        </p:spPr>
        <p:txBody>
          <a:bodyPr spcFirstLastPara="1" wrap="square" lIns="48750" tIns="48750" rIns="48750" bIns="48750" anchor="ctr" anchorCtr="0">
            <a:noAutofit/>
          </a:bodyPr>
          <a:lstStyle/>
          <a:p>
            <a:pPr marL="0" marR="0" lvl="0" indent="0" algn="ctr" rtl="0">
              <a:lnSpc>
                <a:spcPct val="120000"/>
              </a:lnSpc>
              <a:spcBef>
                <a:spcPts val="0"/>
              </a:spcBef>
              <a:spcAft>
                <a:spcPts val="0"/>
              </a:spcAft>
              <a:buClr>
                <a:srgbClr val="212121"/>
              </a:buClr>
              <a:buSzPts val="800"/>
              <a:buFont typeface="Montserrat"/>
              <a:buNone/>
            </a:pPr>
            <a:r>
              <a:rPr lang="it-IT" sz="3200" b="0" i="0" u="none" strike="noStrike" cap="none" dirty="0">
                <a:solidFill>
                  <a:srgbClr val="212121"/>
                </a:solidFill>
                <a:latin typeface="Montserrat"/>
                <a:ea typeface="Montserrat"/>
                <a:cs typeface="Montserrat"/>
                <a:sym typeface="Montserrat"/>
              </a:rPr>
              <a:t>EDA</a:t>
            </a:r>
            <a:endParaRPr dirty="0"/>
          </a:p>
        </p:txBody>
      </p:sp>
      <p:pic>
        <p:nvPicPr>
          <p:cNvPr id="15" name="Google Shape;687;p18" descr="placeholder_google_slide.jpg">
            <a:extLst>
              <a:ext uri="{FF2B5EF4-FFF2-40B4-BE49-F238E27FC236}">
                <a16:creationId xmlns:a16="http://schemas.microsoft.com/office/drawing/2014/main" id="{334ACE14-61F4-F646-8F04-0F9919F831F7}"/>
              </a:ext>
            </a:extLst>
          </p:cNvPr>
          <p:cNvPicPr preferRelativeResize="0"/>
          <p:nvPr/>
        </p:nvPicPr>
        <p:blipFill rotWithShape="1">
          <a:blip r:embed="rId3">
            <a:alphaModFix/>
          </a:blip>
          <a:srcRect/>
          <a:stretch/>
        </p:blipFill>
        <p:spPr>
          <a:xfrm>
            <a:off x="14318800" y="5096091"/>
            <a:ext cx="2286000" cy="2286000"/>
          </a:xfrm>
          <a:prstGeom prst="ellipse">
            <a:avLst/>
          </a:prstGeom>
          <a:noFill/>
          <a:ln>
            <a:noFill/>
          </a:ln>
        </p:spPr>
      </p:pic>
      <p:pic>
        <p:nvPicPr>
          <p:cNvPr id="16" name="Google Shape;688;p18" descr="placeholder_google_slide.jpg">
            <a:extLst>
              <a:ext uri="{FF2B5EF4-FFF2-40B4-BE49-F238E27FC236}">
                <a16:creationId xmlns:a16="http://schemas.microsoft.com/office/drawing/2014/main" id="{E1966683-2118-5C47-83BD-93A2067DC187}"/>
              </a:ext>
            </a:extLst>
          </p:cNvPr>
          <p:cNvPicPr preferRelativeResize="0"/>
          <p:nvPr/>
        </p:nvPicPr>
        <p:blipFill rotWithShape="1">
          <a:blip r:embed="rId3">
            <a:alphaModFix/>
          </a:blip>
          <a:srcRect/>
          <a:stretch/>
        </p:blipFill>
        <p:spPr>
          <a:xfrm>
            <a:off x="20313637" y="5096091"/>
            <a:ext cx="2286000" cy="2286000"/>
          </a:xfrm>
          <a:prstGeom prst="ellipse">
            <a:avLst/>
          </a:prstGeom>
          <a:noFill/>
          <a:ln>
            <a:noFill/>
          </a:ln>
        </p:spPr>
      </p:pic>
      <p:sp>
        <p:nvSpPr>
          <p:cNvPr id="17" name="Google Shape;370;p20">
            <a:extLst>
              <a:ext uri="{FF2B5EF4-FFF2-40B4-BE49-F238E27FC236}">
                <a16:creationId xmlns:a16="http://schemas.microsoft.com/office/drawing/2014/main" id="{D4E6EBBD-C559-6B45-9A90-5A4607F46CF4}"/>
              </a:ext>
            </a:extLst>
          </p:cNvPr>
          <p:cNvSpPr txBox="1"/>
          <p:nvPr/>
        </p:nvSpPr>
        <p:spPr>
          <a:xfrm>
            <a:off x="11212468" y="1154687"/>
            <a:ext cx="10269353" cy="3125192"/>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212121"/>
              </a:buClr>
              <a:buSzPts val="2800"/>
              <a:buFont typeface="Montserrat"/>
              <a:buNone/>
            </a:pPr>
            <a:r>
              <a:rPr lang="it-IT" sz="11200" b="1" dirty="0" err="1">
                <a:solidFill>
                  <a:srgbClr val="212121"/>
                </a:solidFill>
                <a:latin typeface="Montserrat"/>
                <a:ea typeface="Montserrat"/>
                <a:cs typeface="Montserrat"/>
                <a:sym typeface="Montserrat"/>
              </a:rPr>
              <a:t>Process</a:t>
            </a:r>
            <a:r>
              <a:rPr lang="it-IT" sz="11200" b="1" dirty="0">
                <a:solidFill>
                  <a:srgbClr val="212121"/>
                </a:solidFill>
                <a:latin typeface="Montserrat"/>
                <a:ea typeface="Montserrat"/>
                <a:cs typeface="Montserrat"/>
                <a:sym typeface="Montserrat"/>
              </a:rPr>
              <a:t> </a:t>
            </a:r>
            <a:r>
              <a:rPr lang="it-IT" sz="7200" b="1" dirty="0">
                <a:solidFill>
                  <a:srgbClr val="212121"/>
                </a:solidFill>
                <a:latin typeface="Montserrat"/>
                <a:ea typeface="Montserrat"/>
                <a:cs typeface="Montserrat"/>
                <a:sym typeface="Montserrat"/>
              </a:rPr>
              <a:t>(</a:t>
            </a:r>
            <a:r>
              <a:rPr lang="it-IT" sz="7200" b="1" dirty="0" err="1">
                <a:solidFill>
                  <a:srgbClr val="212121"/>
                </a:solidFill>
                <a:latin typeface="Montserrat"/>
                <a:ea typeface="Montserrat"/>
                <a:cs typeface="Montserrat"/>
                <a:sym typeface="Montserrat"/>
              </a:rPr>
              <a:t>pt</a:t>
            </a:r>
            <a:r>
              <a:rPr lang="it-IT" sz="7200" b="1" dirty="0">
                <a:solidFill>
                  <a:srgbClr val="212121"/>
                </a:solidFill>
                <a:latin typeface="Montserrat"/>
                <a:ea typeface="Montserrat"/>
                <a:cs typeface="Montserrat"/>
                <a:sym typeface="Montserrat"/>
              </a:rPr>
              <a:t> 1)</a:t>
            </a:r>
            <a:endParaRPr sz="7200" dirty="0"/>
          </a:p>
        </p:txBody>
      </p:sp>
      <p:pic>
        <p:nvPicPr>
          <p:cNvPr id="19" name="Google Shape;378;p20">
            <a:extLst>
              <a:ext uri="{FF2B5EF4-FFF2-40B4-BE49-F238E27FC236}">
                <a16:creationId xmlns:a16="http://schemas.microsoft.com/office/drawing/2014/main" id="{2FC5A621-D80E-7A4C-AEF8-851D21AA31D1}"/>
              </a:ext>
            </a:extLst>
          </p:cNvPr>
          <p:cNvPicPr preferRelativeResize="0"/>
          <p:nvPr/>
        </p:nvPicPr>
        <p:blipFill rotWithShape="1">
          <a:blip r:embed="rId4">
            <a:alphaModFix/>
          </a:blip>
          <a:srcRect/>
          <a:stretch/>
        </p:blipFill>
        <p:spPr>
          <a:xfrm>
            <a:off x="8053275" y="5116025"/>
            <a:ext cx="2286000" cy="2286000"/>
          </a:xfrm>
          <a:prstGeom prst="ellipse">
            <a:avLst/>
          </a:prstGeom>
          <a:noFill/>
          <a:ln>
            <a:noFill/>
          </a:ln>
        </p:spPr>
      </p:pic>
      <p:pic>
        <p:nvPicPr>
          <p:cNvPr id="20" name="Picture 19">
            <a:extLst>
              <a:ext uri="{FF2B5EF4-FFF2-40B4-BE49-F238E27FC236}">
                <a16:creationId xmlns:a16="http://schemas.microsoft.com/office/drawing/2014/main" id="{27715542-CEA9-CA49-8F90-7E71A2C9FF43}"/>
              </a:ext>
            </a:extLst>
          </p:cNvPr>
          <p:cNvPicPr>
            <a:picLocks noChangeAspect="1"/>
          </p:cNvPicPr>
          <p:nvPr/>
        </p:nvPicPr>
        <p:blipFill>
          <a:blip r:embed="rId5"/>
          <a:stretch>
            <a:fillRect/>
          </a:stretch>
        </p:blipFill>
        <p:spPr>
          <a:xfrm>
            <a:off x="14339178" y="5112784"/>
            <a:ext cx="2286000" cy="2286000"/>
          </a:xfrm>
          <a:prstGeom prst="rect">
            <a:avLst/>
          </a:prstGeom>
        </p:spPr>
      </p:pic>
      <p:pic>
        <p:nvPicPr>
          <p:cNvPr id="21" name="Picture 20">
            <a:extLst>
              <a:ext uri="{FF2B5EF4-FFF2-40B4-BE49-F238E27FC236}">
                <a16:creationId xmlns:a16="http://schemas.microsoft.com/office/drawing/2014/main" id="{68570F34-1465-AD42-9D16-1E311ECB6427}"/>
              </a:ext>
            </a:extLst>
          </p:cNvPr>
          <p:cNvPicPr>
            <a:picLocks noChangeAspect="1"/>
          </p:cNvPicPr>
          <p:nvPr/>
        </p:nvPicPr>
        <p:blipFill>
          <a:blip r:embed="rId6"/>
          <a:stretch>
            <a:fillRect/>
          </a:stretch>
        </p:blipFill>
        <p:spPr>
          <a:xfrm>
            <a:off x="20313637" y="5096091"/>
            <a:ext cx="2319832" cy="2319832"/>
          </a:xfrm>
          <a:prstGeom prst="rect">
            <a:avLst/>
          </a:prstGeom>
        </p:spPr>
      </p:pic>
    </p:spTree>
    <p:extLst>
      <p:ext uri="{BB962C8B-B14F-4D97-AF65-F5344CB8AC3E}">
        <p14:creationId xmlns:p14="http://schemas.microsoft.com/office/powerpoint/2010/main" val="2986641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328449-BBFA-844F-91CC-DF206EC73634}"/>
              </a:ext>
            </a:extLst>
          </p:cNvPr>
          <p:cNvSpPr/>
          <p:nvPr/>
        </p:nvSpPr>
        <p:spPr>
          <a:xfrm>
            <a:off x="0" y="0"/>
            <a:ext cx="6324600" cy="13716000"/>
          </a:xfrm>
          <a:prstGeom prst="rect">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4249DEF-C8DA-4747-871D-96FBB821AB00}"/>
              </a:ext>
            </a:extLst>
          </p:cNvPr>
          <p:cNvSpPr/>
          <p:nvPr/>
        </p:nvSpPr>
        <p:spPr>
          <a:xfrm>
            <a:off x="0" y="7035800"/>
            <a:ext cx="6324600" cy="660400"/>
          </a:xfrm>
          <a:prstGeom prst="rect">
            <a:avLst/>
          </a:prstGeom>
          <a:solidFill>
            <a:srgbClr val="F98F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61995A1-3847-D24A-A152-EFDEC4A443A8}"/>
              </a:ext>
            </a:extLst>
          </p:cNvPr>
          <p:cNvSpPr/>
          <p:nvPr/>
        </p:nvSpPr>
        <p:spPr>
          <a:xfrm>
            <a:off x="1171933" y="607058"/>
            <a:ext cx="12192000" cy="12501884"/>
          </a:xfrm>
          <a:prstGeom prst="rect">
            <a:avLst/>
          </a:prstGeom>
        </p:spPr>
        <p:txBody>
          <a:bodyPr>
            <a:spAutoFit/>
          </a:bodyPr>
          <a:lstStyle/>
          <a:p>
            <a:pPr fontAlgn="t">
              <a:lnSpc>
                <a:spcPct val="140000"/>
              </a:lnSpc>
            </a:pPr>
            <a:r>
              <a:rPr lang="en-GB" sz="3600" b="1" u="sng" dirty="0">
                <a:solidFill>
                  <a:srgbClr val="FFFFFF"/>
                </a:solidFill>
                <a:latin typeface="Merriweather Sans"/>
                <a:ea typeface="Merriweather Sans"/>
                <a:cs typeface="Merriweather Sans"/>
                <a:sym typeface="Merriweather Sans"/>
              </a:rPr>
              <a:t>Features</a:t>
            </a:r>
          </a:p>
          <a:p>
            <a:pPr fontAlgn="t">
              <a:lnSpc>
                <a:spcPct val="140000"/>
              </a:lnSpc>
            </a:pPr>
            <a:r>
              <a:rPr lang="en-GB" sz="3600" dirty="0">
                <a:solidFill>
                  <a:srgbClr val="FFFFFF"/>
                </a:solidFill>
                <a:latin typeface="Merriweather Sans"/>
                <a:ea typeface="Merriweather Sans"/>
                <a:cs typeface="Merriweather Sans"/>
                <a:sym typeface="Merriweather Sans"/>
              </a:rPr>
              <a:t>Marketplace</a:t>
            </a:r>
          </a:p>
          <a:p>
            <a:pPr fontAlgn="t">
              <a:lnSpc>
                <a:spcPct val="140000"/>
              </a:lnSpc>
            </a:pPr>
            <a:r>
              <a:rPr lang="en-GB" sz="3600" dirty="0" err="1">
                <a:solidFill>
                  <a:srgbClr val="FFFFFF"/>
                </a:solidFill>
                <a:latin typeface="Merriweather Sans"/>
                <a:ea typeface="Merriweather Sans"/>
                <a:cs typeface="Merriweather Sans"/>
                <a:sym typeface="Merriweather Sans"/>
              </a:rPr>
              <a:t>customer_id</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review_id</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product_id</a:t>
            </a:r>
            <a:r>
              <a:rPr lang="en-GB" sz="3600" dirty="0">
                <a:solidFill>
                  <a:srgbClr val="FFFFFF"/>
                </a:solidFill>
                <a:latin typeface="Merriweather Sans"/>
                <a:ea typeface="Merriweather Sans"/>
                <a:cs typeface="Merriweather Sans"/>
                <a:sym typeface="Merriweather Sans"/>
              </a:rPr>
              <a:t>  </a:t>
            </a:r>
          </a:p>
          <a:p>
            <a:pPr fontAlgn="t">
              <a:lnSpc>
                <a:spcPct val="140000"/>
              </a:lnSpc>
            </a:pPr>
            <a:r>
              <a:rPr lang="en-GB" sz="3600" dirty="0" err="1">
                <a:solidFill>
                  <a:srgbClr val="FFFFFF"/>
                </a:solidFill>
                <a:latin typeface="Merriweather Sans"/>
                <a:ea typeface="Merriweather Sans"/>
                <a:cs typeface="Merriweather Sans"/>
                <a:sym typeface="Merriweather Sans"/>
              </a:rPr>
              <a:t>product_parent</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product_title</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product_category</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star_rating</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helpful_votes</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a:solidFill>
                  <a:srgbClr val="FFFFFF"/>
                </a:solidFill>
                <a:latin typeface="Merriweather Sans"/>
                <a:ea typeface="Merriweather Sans"/>
                <a:cs typeface="Merriweather Sans"/>
                <a:sym typeface="Merriweather Sans"/>
              </a:rPr>
              <a:t>total votes</a:t>
            </a:r>
          </a:p>
          <a:p>
            <a:pPr fontAlgn="t">
              <a:lnSpc>
                <a:spcPct val="140000"/>
              </a:lnSpc>
            </a:pPr>
            <a:r>
              <a:rPr lang="en-GB" sz="3600" dirty="0">
                <a:solidFill>
                  <a:srgbClr val="FFFFFF"/>
                </a:solidFill>
                <a:latin typeface="Merriweather Sans"/>
                <a:ea typeface="Merriweather Sans"/>
                <a:cs typeface="Merriweather Sans"/>
                <a:sym typeface="Merriweather Sans"/>
              </a:rPr>
              <a:t>vine</a:t>
            </a:r>
          </a:p>
          <a:p>
            <a:pPr fontAlgn="t">
              <a:lnSpc>
                <a:spcPct val="140000"/>
              </a:lnSpc>
            </a:pPr>
            <a:r>
              <a:rPr lang="en-GB" sz="3600" dirty="0" err="1">
                <a:solidFill>
                  <a:srgbClr val="FFFFFF"/>
                </a:solidFill>
                <a:latin typeface="Merriweather Sans"/>
                <a:ea typeface="Merriweather Sans"/>
                <a:cs typeface="Merriweather Sans"/>
                <a:sym typeface="Merriweather Sans"/>
              </a:rPr>
              <a:t>verified_purchase</a:t>
            </a:r>
            <a:r>
              <a:rPr lang="en-GB" sz="3600" dirty="0">
                <a:solidFill>
                  <a:srgbClr val="FFFFFF"/>
                </a:solidFill>
                <a:latin typeface="Merriweather Sans"/>
                <a:ea typeface="Merriweather Sans"/>
                <a:cs typeface="Merriweather Sans"/>
                <a:sym typeface="Merriweather Sans"/>
              </a:rPr>
              <a:t> </a:t>
            </a:r>
          </a:p>
          <a:p>
            <a:pPr fontAlgn="t">
              <a:lnSpc>
                <a:spcPct val="140000"/>
              </a:lnSpc>
            </a:pPr>
            <a:r>
              <a:rPr lang="en-GB" sz="3600" dirty="0" err="1">
                <a:solidFill>
                  <a:srgbClr val="FFFFFF"/>
                </a:solidFill>
                <a:latin typeface="Merriweather Sans"/>
                <a:ea typeface="Merriweather Sans"/>
                <a:cs typeface="Merriweather Sans"/>
                <a:sym typeface="Merriweather Sans"/>
              </a:rPr>
              <a:t>review_headline</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review_body</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review_date</a:t>
            </a:r>
            <a:endParaRPr lang="en-US" sz="3600" dirty="0">
              <a:solidFill>
                <a:srgbClr val="FFFFFF"/>
              </a:solidFill>
            </a:endParaRPr>
          </a:p>
        </p:txBody>
      </p:sp>
      <p:cxnSp>
        <p:nvCxnSpPr>
          <p:cNvPr id="7" name="Google Shape;676;p18">
            <a:extLst>
              <a:ext uri="{FF2B5EF4-FFF2-40B4-BE49-F238E27FC236}">
                <a16:creationId xmlns:a16="http://schemas.microsoft.com/office/drawing/2014/main" id="{A864ED31-9251-6946-AA33-D957BCCC58F7}"/>
              </a:ext>
            </a:extLst>
          </p:cNvPr>
          <p:cNvCxnSpPr/>
          <p:nvPr/>
        </p:nvCxnSpPr>
        <p:spPr>
          <a:xfrm>
            <a:off x="9049491" y="6300077"/>
            <a:ext cx="19879569" cy="0"/>
          </a:xfrm>
          <a:prstGeom prst="straightConnector1">
            <a:avLst/>
          </a:prstGeom>
          <a:noFill/>
          <a:ln w="38100" cap="rnd" cmpd="sng">
            <a:solidFill>
              <a:srgbClr val="D6D6D6"/>
            </a:solidFill>
            <a:prstDash val="dashDot"/>
            <a:round/>
            <a:headEnd type="none" w="sm" len="sm"/>
            <a:tailEnd type="none" w="sm" len="sm"/>
          </a:ln>
        </p:spPr>
      </p:cxnSp>
      <p:sp>
        <p:nvSpPr>
          <p:cNvPr id="9" name="Google Shape;679;p18">
            <a:extLst>
              <a:ext uri="{FF2B5EF4-FFF2-40B4-BE49-F238E27FC236}">
                <a16:creationId xmlns:a16="http://schemas.microsoft.com/office/drawing/2014/main" id="{6960F390-80EF-CA47-AC06-D97FF570C159}"/>
              </a:ext>
            </a:extLst>
          </p:cNvPr>
          <p:cNvSpPr/>
          <p:nvPr/>
        </p:nvSpPr>
        <p:spPr>
          <a:xfrm>
            <a:off x="6606082" y="8115317"/>
            <a:ext cx="5075835" cy="762001"/>
          </a:xfrm>
          <a:prstGeom prst="rect">
            <a:avLst/>
          </a:prstGeom>
          <a:noFill/>
          <a:ln>
            <a:noFill/>
          </a:ln>
        </p:spPr>
        <p:txBody>
          <a:bodyPr spcFirstLastPara="1" wrap="square" lIns="48750" tIns="48750" rIns="48750" bIns="48750" anchor="ctr" anchorCtr="0">
            <a:noAutofit/>
          </a:bodyPr>
          <a:lstStyle/>
          <a:p>
            <a:pPr marL="0" marR="0" lvl="0" indent="0" algn="ctr" rtl="0">
              <a:lnSpc>
                <a:spcPct val="120000"/>
              </a:lnSpc>
              <a:spcBef>
                <a:spcPts val="0"/>
              </a:spcBef>
              <a:spcAft>
                <a:spcPts val="0"/>
              </a:spcAft>
              <a:buClr>
                <a:srgbClr val="212121"/>
              </a:buClr>
              <a:buSzPts val="800"/>
              <a:buFont typeface="Montserrat"/>
              <a:buNone/>
            </a:pPr>
            <a:r>
              <a:rPr lang="it-IT" sz="3200" b="0" i="0" u="none" strike="noStrike" cap="none" dirty="0" err="1">
                <a:solidFill>
                  <a:srgbClr val="212121"/>
                </a:solidFill>
                <a:latin typeface="Montserrat"/>
                <a:ea typeface="Montserrat"/>
                <a:cs typeface="Montserrat"/>
                <a:sym typeface="Montserrat"/>
              </a:rPr>
              <a:t>Modelling</a:t>
            </a:r>
            <a:endParaRPr dirty="0"/>
          </a:p>
        </p:txBody>
      </p:sp>
      <p:sp>
        <p:nvSpPr>
          <p:cNvPr id="11" name="Google Shape;682;p18">
            <a:extLst>
              <a:ext uri="{FF2B5EF4-FFF2-40B4-BE49-F238E27FC236}">
                <a16:creationId xmlns:a16="http://schemas.microsoft.com/office/drawing/2014/main" id="{31D7990B-0294-6141-9BDD-66DC0474D0B7}"/>
              </a:ext>
            </a:extLst>
          </p:cNvPr>
          <p:cNvSpPr/>
          <p:nvPr/>
        </p:nvSpPr>
        <p:spPr>
          <a:xfrm>
            <a:off x="12895169" y="8084245"/>
            <a:ext cx="5075836" cy="762001"/>
          </a:xfrm>
          <a:prstGeom prst="rect">
            <a:avLst/>
          </a:prstGeom>
          <a:noFill/>
          <a:ln>
            <a:noFill/>
          </a:ln>
        </p:spPr>
        <p:txBody>
          <a:bodyPr spcFirstLastPara="1" wrap="square" lIns="48750" tIns="48750" rIns="48750" bIns="48750" anchor="ctr" anchorCtr="0">
            <a:noAutofit/>
          </a:bodyPr>
          <a:lstStyle/>
          <a:p>
            <a:pPr marL="0" marR="0" lvl="0" indent="0" algn="ctr" rtl="0">
              <a:lnSpc>
                <a:spcPct val="120000"/>
              </a:lnSpc>
              <a:spcBef>
                <a:spcPts val="0"/>
              </a:spcBef>
              <a:spcAft>
                <a:spcPts val="0"/>
              </a:spcAft>
              <a:buClr>
                <a:srgbClr val="212121"/>
              </a:buClr>
              <a:buSzPts val="800"/>
              <a:buFont typeface="Montserrat"/>
              <a:buNone/>
            </a:pPr>
            <a:r>
              <a:rPr lang="it-IT" sz="3200" b="0" i="0" u="none" strike="noStrike" cap="none" dirty="0" err="1">
                <a:solidFill>
                  <a:srgbClr val="212121"/>
                </a:solidFill>
                <a:latin typeface="Montserrat"/>
                <a:ea typeface="Montserrat"/>
                <a:cs typeface="Montserrat"/>
                <a:sym typeface="Montserrat"/>
              </a:rPr>
              <a:t>Results</a:t>
            </a:r>
            <a:endParaRPr dirty="0"/>
          </a:p>
        </p:txBody>
      </p:sp>
      <p:pic>
        <p:nvPicPr>
          <p:cNvPr id="15" name="Google Shape;687;p18" descr="placeholder_google_slide.jpg">
            <a:extLst>
              <a:ext uri="{FF2B5EF4-FFF2-40B4-BE49-F238E27FC236}">
                <a16:creationId xmlns:a16="http://schemas.microsoft.com/office/drawing/2014/main" id="{334ACE14-61F4-F646-8F04-0F9919F831F7}"/>
              </a:ext>
            </a:extLst>
          </p:cNvPr>
          <p:cNvPicPr preferRelativeResize="0"/>
          <p:nvPr/>
        </p:nvPicPr>
        <p:blipFill rotWithShape="1">
          <a:blip r:embed="rId3">
            <a:alphaModFix/>
          </a:blip>
          <a:srcRect/>
          <a:stretch/>
        </p:blipFill>
        <p:spPr>
          <a:xfrm>
            <a:off x="14318800" y="5096091"/>
            <a:ext cx="2286000" cy="2286000"/>
          </a:xfrm>
          <a:prstGeom prst="ellipse">
            <a:avLst/>
          </a:prstGeom>
          <a:noFill/>
          <a:ln>
            <a:noFill/>
          </a:ln>
        </p:spPr>
      </p:pic>
      <p:pic>
        <p:nvPicPr>
          <p:cNvPr id="16" name="Google Shape;688;p18" descr="placeholder_google_slide.jpg">
            <a:extLst>
              <a:ext uri="{FF2B5EF4-FFF2-40B4-BE49-F238E27FC236}">
                <a16:creationId xmlns:a16="http://schemas.microsoft.com/office/drawing/2014/main" id="{E1966683-2118-5C47-83BD-93A2067DC187}"/>
              </a:ext>
            </a:extLst>
          </p:cNvPr>
          <p:cNvPicPr preferRelativeResize="0"/>
          <p:nvPr/>
        </p:nvPicPr>
        <p:blipFill rotWithShape="1">
          <a:blip r:embed="rId3">
            <a:alphaModFix/>
          </a:blip>
          <a:srcRect/>
          <a:stretch/>
        </p:blipFill>
        <p:spPr>
          <a:xfrm>
            <a:off x="20313637" y="5096091"/>
            <a:ext cx="2286000" cy="2286000"/>
          </a:xfrm>
          <a:prstGeom prst="ellipse">
            <a:avLst/>
          </a:prstGeom>
          <a:noFill/>
          <a:ln>
            <a:noFill/>
          </a:ln>
        </p:spPr>
      </p:pic>
      <p:sp>
        <p:nvSpPr>
          <p:cNvPr id="17" name="Google Shape;370;p20">
            <a:extLst>
              <a:ext uri="{FF2B5EF4-FFF2-40B4-BE49-F238E27FC236}">
                <a16:creationId xmlns:a16="http://schemas.microsoft.com/office/drawing/2014/main" id="{D4E6EBBD-C559-6B45-9A90-5A4607F46CF4}"/>
              </a:ext>
            </a:extLst>
          </p:cNvPr>
          <p:cNvSpPr txBox="1"/>
          <p:nvPr/>
        </p:nvSpPr>
        <p:spPr>
          <a:xfrm>
            <a:off x="11212468" y="1154687"/>
            <a:ext cx="10269353" cy="3125192"/>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212121"/>
              </a:buClr>
              <a:buSzPts val="2800"/>
              <a:buFont typeface="Montserrat"/>
              <a:buNone/>
            </a:pPr>
            <a:r>
              <a:rPr lang="it-IT" sz="11200" b="1" dirty="0" err="1">
                <a:solidFill>
                  <a:srgbClr val="212121"/>
                </a:solidFill>
                <a:latin typeface="Montserrat"/>
                <a:ea typeface="Montserrat"/>
                <a:cs typeface="Montserrat"/>
                <a:sym typeface="Montserrat"/>
              </a:rPr>
              <a:t>Process</a:t>
            </a:r>
            <a:r>
              <a:rPr lang="it-IT" sz="11200" b="1" dirty="0">
                <a:solidFill>
                  <a:srgbClr val="212121"/>
                </a:solidFill>
                <a:latin typeface="Montserrat"/>
                <a:ea typeface="Montserrat"/>
                <a:cs typeface="Montserrat"/>
                <a:sym typeface="Montserrat"/>
              </a:rPr>
              <a:t> </a:t>
            </a:r>
            <a:r>
              <a:rPr lang="it-IT" sz="7200" b="1" dirty="0">
                <a:solidFill>
                  <a:srgbClr val="212121"/>
                </a:solidFill>
                <a:latin typeface="Montserrat"/>
                <a:ea typeface="Montserrat"/>
                <a:cs typeface="Montserrat"/>
                <a:sym typeface="Montserrat"/>
              </a:rPr>
              <a:t>(</a:t>
            </a:r>
            <a:r>
              <a:rPr lang="it-IT" sz="7200" b="1" dirty="0" err="1">
                <a:solidFill>
                  <a:srgbClr val="212121"/>
                </a:solidFill>
                <a:latin typeface="Montserrat"/>
                <a:ea typeface="Montserrat"/>
                <a:cs typeface="Montserrat"/>
                <a:sym typeface="Montserrat"/>
              </a:rPr>
              <a:t>pt</a:t>
            </a:r>
            <a:r>
              <a:rPr lang="it-IT" sz="7200" b="1" dirty="0">
                <a:solidFill>
                  <a:srgbClr val="212121"/>
                </a:solidFill>
                <a:latin typeface="Montserrat"/>
                <a:ea typeface="Montserrat"/>
                <a:cs typeface="Montserrat"/>
                <a:sym typeface="Montserrat"/>
              </a:rPr>
              <a:t> 2)</a:t>
            </a:r>
            <a:endParaRPr sz="7200" dirty="0"/>
          </a:p>
        </p:txBody>
      </p:sp>
      <p:pic>
        <p:nvPicPr>
          <p:cNvPr id="19" name="Google Shape;378;p20">
            <a:extLst>
              <a:ext uri="{FF2B5EF4-FFF2-40B4-BE49-F238E27FC236}">
                <a16:creationId xmlns:a16="http://schemas.microsoft.com/office/drawing/2014/main" id="{2FC5A621-D80E-7A4C-AEF8-851D21AA31D1}"/>
              </a:ext>
            </a:extLst>
          </p:cNvPr>
          <p:cNvPicPr preferRelativeResize="0"/>
          <p:nvPr/>
        </p:nvPicPr>
        <p:blipFill rotWithShape="1">
          <a:blip r:embed="rId4">
            <a:alphaModFix/>
          </a:blip>
          <a:srcRect/>
          <a:stretch/>
        </p:blipFill>
        <p:spPr>
          <a:xfrm>
            <a:off x="8053275" y="5116025"/>
            <a:ext cx="2286000" cy="2286000"/>
          </a:xfrm>
          <a:prstGeom prst="ellipse">
            <a:avLst/>
          </a:prstGeom>
          <a:noFill/>
          <a:ln>
            <a:noFill/>
          </a:ln>
        </p:spPr>
      </p:pic>
      <p:pic>
        <p:nvPicPr>
          <p:cNvPr id="2" name="Picture 1">
            <a:extLst>
              <a:ext uri="{FF2B5EF4-FFF2-40B4-BE49-F238E27FC236}">
                <a16:creationId xmlns:a16="http://schemas.microsoft.com/office/drawing/2014/main" id="{9FBA0895-ECF8-8E4D-A335-8FA304B6CD27}"/>
              </a:ext>
            </a:extLst>
          </p:cNvPr>
          <p:cNvPicPr>
            <a:picLocks noChangeAspect="1"/>
          </p:cNvPicPr>
          <p:nvPr/>
        </p:nvPicPr>
        <p:blipFill>
          <a:blip r:embed="rId5"/>
          <a:stretch>
            <a:fillRect/>
          </a:stretch>
        </p:blipFill>
        <p:spPr>
          <a:xfrm>
            <a:off x="14360149" y="5116025"/>
            <a:ext cx="2286000" cy="2286000"/>
          </a:xfrm>
          <a:prstGeom prst="rect">
            <a:avLst/>
          </a:prstGeom>
        </p:spPr>
      </p:pic>
      <p:pic>
        <p:nvPicPr>
          <p:cNvPr id="3" name="Picture 2">
            <a:extLst>
              <a:ext uri="{FF2B5EF4-FFF2-40B4-BE49-F238E27FC236}">
                <a16:creationId xmlns:a16="http://schemas.microsoft.com/office/drawing/2014/main" id="{DAA56C4A-F89B-9F4D-8E5F-CE9ADFB3A8BD}"/>
              </a:ext>
            </a:extLst>
          </p:cNvPr>
          <p:cNvPicPr>
            <a:picLocks noChangeAspect="1"/>
          </p:cNvPicPr>
          <p:nvPr/>
        </p:nvPicPr>
        <p:blipFill rotWithShape="1">
          <a:blip r:embed="rId6"/>
          <a:srcRect l="10280" t="2592" r="10539" b="24814"/>
          <a:stretch/>
        </p:blipFill>
        <p:spPr>
          <a:xfrm>
            <a:off x="7888968" y="4862690"/>
            <a:ext cx="2580155" cy="2645570"/>
          </a:xfrm>
          <a:prstGeom prst="rect">
            <a:avLst/>
          </a:prstGeom>
        </p:spPr>
      </p:pic>
      <p:pic>
        <p:nvPicPr>
          <p:cNvPr id="4" name="Picture 3">
            <a:extLst>
              <a:ext uri="{FF2B5EF4-FFF2-40B4-BE49-F238E27FC236}">
                <a16:creationId xmlns:a16="http://schemas.microsoft.com/office/drawing/2014/main" id="{0F3A7AB9-85F5-A742-8DD9-A61E7C1BC85E}"/>
              </a:ext>
            </a:extLst>
          </p:cNvPr>
          <p:cNvPicPr>
            <a:picLocks noChangeAspect="1"/>
          </p:cNvPicPr>
          <p:nvPr/>
        </p:nvPicPr>
        <p:blipFill>
          <a:blip r:embed="rId7"/>
          <a:stretch>
            <a:fillRect/>
          </a:stretch>
        </p:blipFill>
        <p:spPr>
          <a:xfrm>
            <a:off x="20313422" y="5116024"/>
            <a:ext cx="2286001" cy="2286001"/>
          </a:xfrm>
          <a:prstGeom prst="rect">
            <a:avLst/>
          </a:prstGeom>
        </p:spPr>
      </p:pic>
      <p:sp>
        <p:nvSpPr>
          <p:cNvPr id="13" name="Google Shape;684;p18">
            <a:extLst>
              <a:ext uri="{FF2B5EF4-FFF2-40B4-BE49-F238E27FC236}">
                <a16:creationId xmlns:a16="http://schemas.microsoft.com/office/drawing/2014/main" id="{FE4BA8A5-3BB3-3E4E-BF3F-C4C11762542F}"/>
              </a:ext>
            </a:extLst>
          </p:cNvPr>
          <p:cNvSpPr/>
          <p:nvPr/>
        </p:nvSpPr>
        <p:spPr>
          <a:xfrm>
            <a:off x="18918506" y="8084245"/>
            <a:ext cx="5075835" cy="1318041"/>
          </a:xfrm>
          <a:prstGeom prst="rect">
            <a:avLst/>
          </a:prstGeom>
          <a:noFill/>
          <a:ln>
            <a:noFill/>
          </a:ln>
        </p:spPr>
        <p:txBody>
          <a:bodyPr spcFirstLastPara="1" wrap="square" lIns="48750" tIns="48750" rIns="48750" bIns="48750" anchor="ctr" anchorCtr="0">
            <a:noAutofit/>
          </a:bodyPr>
          <a:lstStyle/>
          <a:p>
            <a:pPr marL="0" marR="0" lvl="0" indent="0" algn="ctr" rtl="0">
              <a:lnSpc>
                <a:spcPct val="120000"/>
              </a:lnSpc>
              <a:spcBef>
                <a:spcPts val="0"/>
              </a:spcBef>
              <a:spcAft>
                <a:spcPts val="0"/>
              </a:spcAft>
              <a:buClr>
                <a:srgbClr val="212121"/>
              </a:buClr>
              <a:buSzPts val="800"/>
              <a:buFont typeface="Montserrat"/>
              <a:buNone/>
            </a:pPr>
            <a:r>
              <a:rPr lang="it-IT" sz="3200" dirty="0" err="1">
                <a:solidFill>
                  <a:srgbClr val="212121"/>
                </a:solidFill>
                <a:latin typeface="Montserrat"/>
                <a:sym typeface="Montserrat"/>
              </a:rPr>
              <a:t>Key</a:t>
            </a:r>
            <a:r>
              <a:rPr lang="it-IT" sz="3200" dirty="0">
                <a:solidFill>
                  <a:srgbClr val="212121"/>
                </a:solidFill>
                <a:latin typeface="Montserrat"/>
                <a:sym typeface="Montserrat"/>
              </a:rPr>
              <a:t> </a:t>
            </a:r>
            <a:r>
              <a:rPr lang="it-IT" sz="3200" dirty="0" err="1">
                <a:solidFill>
                  <a:srgbClr val="212121"/>
                </a:solidFill>
                <a:latin typeface="Montserrat"/>
                <a:sym typeface="Montserrat"/>
              </a:rPr>
              <a:t>takeaways</a:t>
            </a:r>
            <a:r>
              <a:rPr lang="it-IT" sz="3200" dirty="0">
                <a:solidFill>
                  <a:srgbClr val="212121"/>
                </a:solidFill>
                <a:latin typeface="Montserrat"/>
                <a:sym typeface="Montserrat"/>
              </a:rPr>
              <a:t> &amp;</a:t>
            </a:r>
          </a:p>
          <a:p>
            <a:pPr marL="0" marR="0" lvl="0" indent="0" algn="ctr" rtl="0">
              <a:lnSpc>
                <a:spcPct val="120000"/>
              </a:lnSpc>
              <a:spcBef>
                <a:spcPts val="0"/>
              </a:spcBef>
              <a:spcAft>
                <a:spcPts val="0"/>
              </a:spcAft>
              <a:buClr>
                <a:srgbClr val="212121"/>
              </a:buClr>
              <a:buSzPts val="800"/>
              <a:buFont typeface="Montserrat"/>
              <a:buNone/>
            </a:pPr>
            <a:r>
              <a:rPr lang="it-IT" sz="3200" dirty="0" err="1">
                <a:solidFill>
                  <a:srgbClr val="212121"/>
                </a:solidFill>
                <a:latin typeface="Montserrat"/>
                <a:sym typeface="Montserrat"/>
              </a:rPr>
              <a:t>improvements</a:t>
            </a:r>
            <a:endParaRPr dirty="0"/>
          </a:p>
        </p:txBody>
      </p:sp>
    </p:spTree>
    <p:extLst>
      <p:ext uri="{BB962C8B-B14F-4D97-AF65-F5344CB8AC3E}">
        <p14:creationId xmlns:p14="http://schemas.microsoft.com/office/powerpoint/2010/main" val="1829446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70;p20">
            <a:extLst>
              <a:ext uri="{FF2B5EF4-FFF2-40B4-BE49-F238E27FC236}">
                <a16:creationId xmlns:a16="http://schemas.microsoft.com/office/drawing/2014/main" id="{496EF7D8-8401-A647-B21B-FBA3E421D0D8}"/>
              </a:ext>
            </a:extLst>
          </p:cNvPr>
          <p:cNvSpPr txBox="1"/>
          <p:nvPr/>
        </p:nvSpPr>
        <p:spPr>
          <a:xfrm>
            <a:off x="8272649" y="2678687"/>
            <a:ext cx="10269353" cy="3125192"/>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212121"/>
              </a:buClr>
              <a:buSzPts val="2800"/>
              <a:buFont typeface="Montserrat"/>
              <a:buNone/>
            </a:pPr>
            <a:r>
              <a:rPr lang="it-IT" sz="11200" b="1" dirty="0" err="1">
                <a:solidFill>
                  <a:schemeClr val="tx2">
                    <a:lumMod val="10000"/>
                  </a:schemeClr>
                </a:solidFill>
                <a:latin typeface="Montserrat"/>
                <a:ea typeface="Montserrat"/>
                <a:cs typeface="Montserrat"/>
                <a:sym typeface="Montserrat"/>
              </a:rPr>
              <a:t>Importing</a:t>
            </a:r>
            <a:endParaRPr sz="7200" dirty="0">
              <a:solidFill>
                <a:schemeClr val="tx2">
                  <a:lumMod val="10000"/>
                </a:schemeClr>
              </a:solidFill>
            </a:endParaRPr>
          </a:p>
        </p:txBody>
      </p:sp>
      <p:pic>
        <p:nvPicPr>
          <p:cNvPr id="4" name="Picture 3">
            <a:extLst>
              <a:ext uri="{FF2B5EF4-FFF2-40B4-BE49-F238E27FC236}">
                <a16:creationId xmlns:a16="http://schemas.microsoft.com/office/drawing/2014/main" id="{AF6F3B09-807A-DD44-86EE-CB5321290776}"/>
              </a:ext>
            </a:extLst>
          </p:cNvPr>
          <p:cNvPicPr>
            <a:picLocks noChangeAspect="1"/>
          </p:cNvPicPr>
          <p:nvPr/>
        </p:nvPicPr>
        <p:blipFill>
          <a:blip r:embed="rId2"/>
          <a:stretch>
            <a:fillRect/>
          </a:stretch>
        </p:blipFill>
        <p:spPr>
          <a:xfrm>
            <a:off x="6230685" y="5079482"/>
            <a:ext cx="12311317" cy="12370317"/>
          </a:xfrm>
          <a:prstGeom prst="rect">
            <a:avLst/>
          </a:prstGeom>
        </p:spPr>
      </p:pic>
    </p:spTree>
    <p:extLst>
      <p:ext uri="{BB962C8B-B14F-4D97-AF65-F5344CB8AC3E}">
        <p14:creationId xmlns:p14="http://schemas.microsoft.com/office/powerpoint/2010/main" val="2652796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14AD20-D794-2F4E-A50E-A1A2729F6464}"/>
              </a:ext>
            </a:extLst>
          </p:cNvPr>
          <p:cNvSpPr/>
          <p:nvPr/>
        </p:nvSpPr>
        <p:spPr>
          <a:xfrm>
            <a:off x="889000" y="1358412"/>
            <a:ext cx="12192000" cy="2464777"/>
          </a:xfrm>
          <a:prstGeom prst="rect">
            <a:avLst/>
          </a:prstGeom>
        </p:spPr>
        <p:txBody>
          <a:bodyPr>
            <a:spAutoFit/>
          </a:bodyPr>
          <a:lstStyle/>
          <a:p>
            <a:pPr lvl="0">
              <a:lnSpc>
                <a:spcPct val="80000"/>
              </a:lnSpc>
              <a:buClr>
                <a:srgbClr val="212121"/>
              </a:buClr>
              <a:buSzPts val="2800"/>
            </a:pPr>
            <a:r>
              <a:rPr lang="it-IT" sz="9600" b="1" dirty="0">
                <a:solidFill>
                  <a:srgbClr val="212121"/>
                </a:solidFill>
                <a:latin typeface="Montserrat"/>
                <a:ea typeface="Montserrat"/>
                <a:cs typeface="Montserrat"/>
                <a:sym typeface="Montserrat"/>
              </a:rPr>
              <a:t>Data </a:t>
            </a:r>
            <a:r>
              <a:rPr lang="it-IT" sz="9600" b="1" dirty="0" err="1">
                <a:solidFill>
                  <a:srgbClr val="212121"/>
                </a:solidFill>
                <a:latin typeface="Montserrat"/>
                <a:ea typeface="Montserrat"/>
                <a:cs typeface="Montserrat"/>
                <a:sym typeface="Montserrat"/>
              </a:rPr>
              <a:t>cleaning</a:t>
            </a:r>
            <a:r>
              <a:rPr lang="it-IT" sz="9600" b="1" dirty="0">
                <a:solidFill>
                  <a:srgbClr val="212121"/>
                </a:solidFill>
                <a:latin typeface="Montserrat"/>
                <a:ea typeface="Montserrat"/>
                <a:cs typeface="Montserrat"/>
                <a:sym typeface="Montserrat"/>
              </a:rPr>
              <a:t>: </a:t>
            </a:r>
          </a:p>
          <a:p>
            <a:pPr lvl="0">
              <a:lnSpc>
                <a:spcPct val="80000"/>
              </a:lnSpc>
              <a:buClr>
                <a:srgbClr val="212121"/>
              </a:buClr>
              <a:buSzPts val="2800"/>
            </a:pPr>
            <a:endParaRPr lang="it-IT" sz="9600" b="1" dirty="0">
              <a:solidFill>
                <a:srgbClr val="212121"/>
              </a:solidFill>
              <a:latin typeface="Montserrat"/>
              <a:ea typeface="Montserrat"/>
              <a:cs typeface="Montserrat"/>
              <a:sym typeface="Montserrat"/>
            </a:endParaRPr>
          </a:p>
        </p:txBody>
      </p:sp>
      <p:sp>
        <p:nvSpPr>
          <p:cNvPr id="5" name="Google Shape;377;p20">
            <a:extLst>
              <a:ext uri="{FF2B5EF4-FFF2-40B4-BE49-F238E27FC236}">
                <a16:creationId xmlns:a16="http://schemas.microsoft.com/office/drawing/2014/main" id="{F84C1D4A-5046-E64C-BDC0-080CB4ACEA12}"/>
              </a:ext>
            </a:extLst>
          </p:cNvPr>
          <p:cNvSpPr/>
          <p:nvPr/>
        </p:nvSpPr>
        <p:spPr>
          <a:xfrm>
            <a:off x="1651000" y="3551645"/>
            <a:ext cx="19735800" cy="1782762"/>
          </a:xfrm>
          <a:prstGeom prst="rect">
            <a:avLst/>
          </a:prstGeom>
          <a:noFill/>
          <a:ln>
            <a:noFill/>
          </a:ln>
        </p:spPr>
        <p:txBody>
          <a:bodyPr spcFirstLastPara="1" wrap="square" lIns="50800" tIns="50800" rIns="50800" bIns="50800" anchor="t" anchorCtr="0">
            <a:noAutofit/>
          </a:bodyPr>
          <a:lstStyle/>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r>
              <a:rPr lang="en-GB" sz="4400" dirty="0">
                <a:solidFill>
                  <a:srgbClr val="212121"/>
                </a:solidFill>
                <a:latin typeface="Montserrat"/>
                <a:ea typeface="Montserrat"/>
                <a:cs typeface="Montserrat"/>
                <a:sym typeface="Montserrat"/>
              </a:rPr>
              <a:t>Finding only cameras </a:t>
            </a: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endParaRPr lang="en-GB" sz="4400" dirty="0">
              <a:solidFill>
                <a:srgbClr val="212121"/>
              </a:solidFill>
              <a:latin typeface="Montserrat"/>
              <a:ea typeface="Montserrat"/>
              <a:cs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endParaRPr lang="en-GB" sz="4400" dirty="0">
              <a:solidFill>
                <a:srgbClr val="212121"/>
              </a:solidFill>
              <a:latin typeface="Montserrat"/>
              <a:ea typeface="Montserrat"/>
              <a:cs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endParaRPr lang="en-GB" sz="4400" dirty="0">
              <a:solidFill>
                <a:srgbClr val="212121"/>
              </a:solidFill>
              <a:latin typeface="Montserrat"/>
              <a:ea typeface="Montserrat"/>
              <a:cs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r>
              <a:rPr lang="en-GB" sz="4400" dirty="0">
                <a:solidFill>
                  <a:srgbClr val="212121"/>
                </a:solidFill>
                <a:latin typeface="Montserrat"/>
                <a:ea typeface="Montserrat"/>
                <a:cs typeface="Montserrat"/>
                <a:sym typeface="Montserrat"/>
              </a:rPr>
              <a:t>Removing columns:  </a:t>
            </a:r>
            <a:r>
              <a:rPr lang="en-GB" sz="4400" dirty="0">
                <a:solidFill>
                  <a:srgbClr val="F98F2D"/>
                </a:solidFill>
                <a:latin typeface="Montserrat"/>
                <a:ea typeface="Montserrat"/>
                <a:cs typeface="Montserrat"/>
                <a:sym typeface="Montserrat"/>
              </a:rPr>
              <a:t>[Marketplace, Product Category, Vine]</a:t>
            </a: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r>
              <a:rPr lang="en-GB" sz="4400" dirty="0">
                <a:solidFill>
                  <a:srgbClr val="212121"/>
                </a:solidFill>
                <a:latin typeface="Montserrat"/>
                <a:ea typeface="Montserrat"/>
                <a:cs typeface="Montserrat"/>
                <a:sym typeface="Montserrat"/>
              </a:rPr>
              <a:t>No missing values</a:t>
            </a: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r>
              <a:rPr lang="en-GB" sz="4400" dirty="0">
                <a:solidFill>
                  <a:srgbClr val="212121"/>
                </a:solidFill>
                <a:latin typeface="Montserrat"/>
                <a:ea typeface="Montserrat"/>
                <a:cs typeface="Montserrat"/>
                <a:sym typeface="Montserrat"/>
              </a:rPr>
              <a:t>No duplicated reviews</a:t>
            </a: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r>
              <a:rPr lang="en-GB" sz="4400" dirty="0">
                <a:solidFill>
                  <a:srgbClr val="212121"/>
                </a:solidFill>
                <a:latin typeface="Montserrat"/>
                <a:ea typeface="Montserrat"/>
                <a:cs typeface="Montserrat"/>
                <a:sym typeface="Montserrat"/>
              </a:rPr>
              <a:t>Data types (Review Date) to datetime</a:t>
            </a: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r>
              <a:rPr lang="en-GB" sz="4400" dirty="0">
                <a:solidFill>
                  <a:srgbClr val="212121"/>
                </a:solidFill>
                <a:latin typeface="Montserrat"/>
                <a:ea typeface="Montserrat"/>
                <a:cs typeface="Montserrat"/>
                <a:sym typeface="Montserrat"/>
              </a:rPr>
              <a:t>Investigated outliers for numerical variables</a:t>
            </a:r>
          </a:p>
          <a:p>
            <a:pPr marL="685800" marR="0" lvl="0" indent="-685800" algn="l" rtl="0">
              <a:lnSpc>
                <a:spcPct val="100000"/>
              </a:lnSpc>
              <a:spcBef>
                <a:spcPts val="0"/>
              </a:spcBef>
              <a:spcAft>
                <a:spcPts val="0"/>
              </a:spcAft>
              <a:buClr>
                <a:srgbClr val="212121"/>
              </a:buClr>
              <a:buSzPts val="1200"/>
              <a:buFont typeface="Arial" panose="020B0604020202020204" pitchFamily="34" charset="0"/>
              <a:buChar char="•"/>
            </a:pPr>
            <a:endParaRPr lang="it-IT" sz="4800" b="0" i="0" u="none" strike="noStrike" cap="none" dirty="0">
              <a:solidFill>
                <a:srgbClr val="212121"/>
              </a:solidFill>
              <a:latin typeface="Montserrat"/>
              <a:ea typeface="Montserrat"/>
              <a:cs typeface="Montserrat"/>
              <a:sym typeface="Montserrat"/>
            </a:endParaRPr>
          </a:p>
        </p:txBody>
      </p:sp>
      <p:pic>
        <p:nvPicPr>
          <p:cNvPr id="6" name="Picture 5">
            <a:extLst>
              <a:ext uri="{FF2B5EF4-FFF2-40B4-BE49-F238E27FC236}">
                <a16:creationId xmlns:a16="http://schemas.microsoft.com/office/drawing/2014/main" id="{D98B7D40-7943-7144-8F8E-B9921308A545}"/>
              </a:ext>
            </a:extLst>
          </p:cNvPr>
          <p:cNvPicPr>
            <a:picLocks noChangeAspect="1"/>
          </p:cNvPicPr>
          <p:nvPr/>
        </p:nvPicPr>
        <p:blipFill>
          <a:blip r:embed="rId3"/>
          <a:stretch>
            <a:fillRect/>
          </a:stretch>
        </p:blipFill>
        <p:spPr>
          <a:xfrm>
            <a:off x="1407160" y="4818205"/>
            <a:ext cx="19291300" cy="2396434"/>
          </a:xfrm>
          <a:prstGeom prst="rect">
            <a:avLst/>
          </a:prstGeom>
        </p:spPr>
      </p:pic>
    </p:spTree>
    <p:extLst>
      <p:ext uri="{BB962C8B-B14F-4D97-AF65-F5344CB8AC3E}">
        <p14:creationId xmlns:p14="http://schemas.microsoft.com/office/powerpoint/2010/main" val="4283718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49115F-D2B2-1740-95E8-EB629E4989EC}"/>
              </a:ext>
            </a:extLst>
          </p:cNvPr>
          <p:cNvPicPr>
            <a:picLocks noChangeAspect="1"/>
          </p:cNvPicPr>
          <p:nvPr/>
        </p:nvPicPr>
        <p:blipFill>
          <a:blip r:embed="rId2"/>
          <a:stretch>
            <a:fillRect/>
          </a:stretch>
        </p:blipFill>
        <p:spPr>
          <a:xfrm>
            <a:off x="5896568" y="4747491"/>
            <a:ext cx="12590864" cy="12653818"/>
          </a:xfrm>
          <a:prstGeom prst="rect">
            <a:avLst/>
          </a:prstGeom>
        </p:spPr>
      </p:pic>
      <p:pic>
        <p:nvPicPr>
          <p:cNvPr id="5" name="Picture 4">
            <a:extLst>
              <a:ext uri="{FF2B5EF4-FFF2-40B4-BE49-F238E27FC236}">
                <a16:creationId xmlns:a16="http://schemas.microsoft.com/office/drawing/2014/main" id="{AB34D0E8-4BAF-A749-8689-76AA4A057576}"/>
              </a:ext>
            </a:extLst>
          </p:cNvPr>
          <p:cNvPicPr>
            <a:picLocks noChangeAspect="1"/>
          </p:cNvPicPr>
          <p:nvPr/>
        </p:nvPicPr>
        <p:blipFill>
          <a:blip r:embed="rId3"/>
          <a:stretch>
            <a:fillRect/>
          </a:stretch>
        </p:blipFill>
        <p:spPr>
          <a:xfrm>
            <a:off x="5896568" y="2827246"/>
            <a:ext cx="9374910" cy="1258455"/>
          </a:xfrm>
          <a:prstGeom prst="rect">
            <a:avLst/>
          </a:prstGeom>
        </p:spPr>
      </p:pic>
      <p:sp>
        <p:nvSpPr>
          <p:cNvPr id="7" name="Rectangle 6">
            <a:extLst>
              <a:ext uri="{FF2B5EF4-FFF2-40B4-BE49-F238E27FC236}">
                <a16:creationId xmlns:a16="http://schemas.microsoft.com/office/drawing/2014/main" id="{72097D12-C086-E046-BE42-4EE230FC9411}"/>
              </a:ext>
            </a:extLst>
          </p:cNvPr>
          <p:cNvSpPr/>
          <p:nvPr/>
        </p:nvSpPr>
        <p:spPr>
          <a:xfrm>
            <a:off x="736600" y="882542"/>
            <a:ext cx="19634200" cy="1282915"/>
          </a:xfrm>
          <a:prstGeom prst="rect">
            <a:avLst/>
          </a:prstGeom>
        </p:spPr>
        <p:txBody>
          <a:bodyPr wrap="square">
            <a:spAutoFit/>
          </a:bodyPr>
          <a:lstStyle/>
          <a:p>
            <a:pPr lvl="0">
              <a:lnSpc>
                <a:spcPct val="80000"/>
              </a:lnSpc>
              <a:buClr>
                <a:srgbClr val="212121"/>
              </a:buClr>
              <a:buSzPts val="2800"/>
            </a:pPr>
            <a:r>
              <a:rPr lang="it-IT" sz="9600" b="1" dirty="0" err="1">
                <a:solidFill>
                  <a:srgbClr val="212121"/>
                </a:solidFill>
                <a:latin typeface="Montserrat"/>
                <a:ea typeface="Montserrat"/>
                <a:cs typeface="Montserrat"/>
                <a:sym typeface="Montserrat"/>
              </a:rPr>
              <a:t>Most</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helpful</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review</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outlier</a:t>
            </a:r>
            <a:r>
              <a:rPr lang="it-IT" sz="9600" b="1" dirty="0">
                <a:solidFill>
                  <a:srgbClr val="212121"/>
                </a:solidFill>
                <a:latin typeface="Montserrat"/>
                <a:ea typeface="Montserrat"/>
                <a:cs typeface="Montserrat"/>
                <a:sym typeface="Montserrat"/>
              </a:rPr>
              <a:t>)</a:t>
            </a:r>
          </a:p>
        </p:txBody>
      </p:sp>
    </p:spTree>
    <p:extLst>
      <p:ext uri="{BB962C8B-B14F-4D97-AF65-F5344CB8AC3E}">
        <p14:creationId xmlns:p14="http://schemas.microsoft.com/office/powerpoint/2010/main" val="2079583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77;p20">
            <a:extLst>
              <a:ext uri="{FF2B5EF4-FFF2-40B4-BE49-F238E27FC236}">
                <a16:creationId xmlns:a16="http://schemas.microsoft.com/office/drawing/2014/main" id="{3B067825-83F2-354A-A15C-116057862FF1}"/>
              </a:ext>
            </a:extLst>
          </p:cNvPr>
          <p:cNvSpPr/>
          <p:nvPr/>
        </p:nvSpPr>
        <p:spPr>
          <a:xfrm>
            <a:off x="889000" y="4381989"/>
            <a:ext cx="9956800" cy="1782762"/>
          </a:xfrm>
          <a:prstGeom prst="rect">
            <a:avLst/>
          </a:prstGeom>
          <a:noFill/>
          <a:ln>
            <a:noFill/>
          </a:ln>
        </p:spPr>
        <p:txBody>
          <a:bodyPr spcFirstLastPara="1" wrap="square" lIns="50800" tIns="50800" rIns="50800" bIns="50800" anchor="t" anchorCtr="0">
            <a:noAutofit/>
          </a:bodyPr>
          <a:lstStyle/>
          <a:p>
            <a:pPr marL="457200" lvl="0" indent="-228600">
              <a:buSzPts val="2200"/>
              <a:defRPr/>
            </a:pPr>
            <a:r>
              <a:rPr lang="en-GB" sz="4400" b="1" dirty="0">
                <a:solidFill>
                  <a:srgbClr val="F98F2D"/>
                </a:solidFill>
                <a:latin typeface="Montserrat" panose="02000505000000020004" pitchFamily="2" charset="77"/>
              </a:rPr>
              <a:t>4260</a:t>
            </a:r>
            <a:r>
              <a:rPr lang="en-GB" sz="4400" dirty="0">
                <a:latin typeface="Montserrat" panose="02000505000000020004" pitchFamily="2" charset="77"/>
              </a:rPr>
              <a:t> reviews (headline and body)</a:t>
            </a:r>
          </a:p>
          <a:p>
            <a:pPr marL="457200" lvl="0" indent="-228600">
              <a:buSzPts val="2200"/>
              <a:defRPr/>
            </a:pPr>
            <a:r>
              <a:rPr lang="en-GB" sz="4400" dirty="0">
                <a:latin typeface="Montserrat" panose="02000505000000020004" pitchFamily="2" charset="77"/>
              </a:rPr>
              <a:t> </a:t>
            </a:r>
          </a:p>
          <a:p>
            <a:pPr marL="457200" lvl="0" indent="-228600">
              <a:buSzPts val="2200"/>
              <a:defRPr/>
            </a:pPr>
            <a:r>
              <a:rPr lang="en-GB" sz="4400" b="1" dirty="0">
                <a:solidFill>
                  <a:srgbClr val="F98F2D"/>
                </a:solidFill>
                <a:latin typeface="Montserrat" panose="02000505000000020004" pitchFamily="2" charset="77"/>
              </a:rPr>
              <a:t>397</a:t>
            </a:r>
            <a:r>
              <a:rPr lang="en-GB" sz="4400" dirty="0">
                <a:latin typeface="Montserrat" panose="02000505000000020004" pitchFamily="2" charset="77"/>
              </a:rPr>
              <a:t> Total unique products. </a:t>
            </a:r>
          </a:p>
          <a:p>
            <a:endParaRPr lang="en-US" sz="4400" dirty="0">
              <a:latin typeface="Montserrat" panose="02000505000000020004" pitchFamily="2" charset="77"/>
            </a:endParaRPr>
          </a:p>
          <a:p>
            <a:pPr marL="685800" marR="0" lvl="0" indent="-685800" algn="l" rtl="0">
              <a:lnSpc>
                <a:spcPct val="100000"/>
              </a:lnSpc>
              <a:spcBef>
                <a:spcPts val="0"/>
              </a:spcBef>
              <a:spcAft>
                <a:spcPts val="0"/>
              </a:spcAft>
              <a:buClr>
                <a:srgbClr val="212121"/>
              </a:buClr>
              <a:buSzPts val="1200"/>
              <a:buFont typeface="Arial" panose="020B0604020202020204" pitchFamily="34" charset="0"/>
              <a:buChar char="•"/>
            </a:pPr>
            <a:endParaRPr lang="it-IT" sz="4400" b="0" i="0" u="none" strike="noStrike" cap="none" dirty="0">
              <a:solidFill>
                <a:srgbClr val="212121"/>
              </a:solidFill>
              <a:latin typeface="Montserrat" panose="02000505000000020004" pitchFamily="2" charset="77"/>
              <a:ea typeface="Montserrat"/>
              <a:cs typeface="Montserrat"/>
              <a:sym typeface="Montserrat"/>
            </a:endParaRPr>
          </a:p>
        </p:txBody>
      </p:sp>
      <p:pic>
        <p:nvPicPr>
          <p:cNvPr id="4" name="Picture 3">
            <a:extLst>
              <a:ext uri="{FF2B5EF4-FFF2-40B4-BE49-F238E27FC236}">
                <a16:creationId xmlns:a16="http://schemas.microsoft.com/office/drawing/2014/main" id="{C221F3AE-9CDA-2049-8FCE-2968F5D25FF2}"/>
              </a:ext>
            </a:extLst>
          </p:cNvPr>
          <p:cNvPicPr>
            <a:picLocks noChangeAspect="1"/>
          </p:cNvPicPr>
          <p:nvPr/>
        </p:nvPicPr>
        <p:blipFill>
          <a:blip r:embed="rId3"/>
          <a:stretch>
            <a:fillRect/>
          </a:stretch>
        </p:blipFill>
        <p:spPr>
          <a:xfrm>
            <a:off x="12192000" y="2631770"/>
            <a:ext cx="16125944" cy="8823630"/>
          </a:xfrm>
          <a:prstGeom prst="rect">
            <a:avLst/>
          </a:prstGeom>
        </p:spPr>
      </p:pic>
      <p:sp>
        <p:nvSpPr>
          <p:cNvPr id="5" name="Rectangle 4">
            <a:extLst>
              <a:ext uri="{FF2B5EF4-FFF2-40B4-BE49-F238E27FC236}">
                <a16:creationId xmlns:a16="http://schemas.microsoft.com/office/drawing/2014/main" id="{66D1D12B-9952-664C-BAC9-A3EE0BC4FC7E}"/>
              </a:ext>
            </a:extLst>
          </p:cNvPr>
          <p:cNvSpPr/>
          <p:nvPr/>
        </p:nvSpPr>
        <p:spPr>
          <a:xfrm>
            <a:off x="889000" y="1358412"/>
            <a:ext cx="12192000" cy="2464777"/>
          </a:xfrm>
          <a:prstGeom prst="rect">
            <a:avLst/>
          </a:prstGeom>
        </p:spPr>
        <p:txBody>
          <a:bodyPr>
            <a:spAutoFit/>
          </a:bodyPr>
          <a:lstStyle/>
          <a:p>
            <a:pPr lvl="0">
              <a:lnSpc>
                <a:spcPct val="80000"/>
              </a:lnSpc>
              <a:buClr>
                <a:srgbClr val="212121"/>
              </a:buClr>
              <a:buSzPts val="2800"/>
            </a:pPr>
            <a:r>
              <a:rPr lang="it-IT" sz="9600" b="1" dirty="0" err="1">
                <a:solidFill>
                  <a:srgbClr val="212121"/>
                </a:solidFill>
                <a:latin typeface="Montserrat"/>
                <a:ea typeface="Montserrat"/>
                <a:cs typeface="Montserrat"/>
                <a:sym typeface="Montserrat"/>
              </a:rPr>
              <a:t>Remaining</a:t>
            </a:r>
            <a:r>
              <a:rPr lang="it-IT" sz="9600" b="1" dirty="0">
                <a:solidFill>
                  <a:srgbClr val="212121"/>
                </a:solidFill>
                <a:latin typeface="Montserrat"/>
                <a:ea typeface="Montserrat"/>
                <a:cs typeface="Montserrat"/>
                <a:sym typeface="Montserrat"/>
              </a:rPr>
              <a:t>: </a:t>
            </a:r>
          </a:p>
          <a:p>
            <a:pPr lvl="0">
              <a:lnSpc>
                <a:spcPct val="80000"/>
              </a:lnSpc>
              <a:buClr>
                <a:srgbClr val="212121"/>
              </a:buClr>
              <a:buSzPts val="2800"/>
            </a:pPr>
            <a:endParaRPr lang="it-IT" sz="9600" b="1" dirty="0">
              <a:solidFill>
                <a:srgbClr val="212121"/>
              </a:solidFill>
              <a:latin typeface="Montserrat"/>
              <a:ea typeface="Montserrat"/>
              <a:cs typeface="Montserrat"/>
              <a:sym typeface="Montserrat"/>
            </a:endParaRPr>
          </a:p>
        </p:txBody>
      </p:sp>
    </p:spTree>
    <p:extLst>
      <p:ext uri="{BB962C8B-B14F-4D97-AF65-F5344CB8AC3E}">
        <p14:creationId xmlns:p14="http://schemas.microsoft.com/office/powerpoint/2010/main" val="3936861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14AD20-D794-2F4E-A50E-A1A2729F6464}"/>
              </a:ext>
            </a:extLst>
          </p:cNvPr>
          <p:cNvSpPr/>
          <p:nvPr/>
        </p:nvSpPr>
        <p:spPr>
          <a:xfrm>
            <a:off x="5918199" y="1070772"/>
            <a:ext cx="16862425" cy="1282915"/>
          </a:xfrm>
          <a:prstGeom prst="rect">
            <a:avLst/>
          </a:prstGeom>
        </p:spPr>
        <p:txBody>
          <a:bodyPr wrap="square">
            <a:spAutoFit/>
          </a:bodyPr>
          <a:lstStyle/>
          <a:p>
            <a:pPr lvl="0">
              <a:lnSpc>
                <a:spcPct val="80000"/>
              </a:lnSpc>
              <a:buClr>
                <a:srgbClr val="212121"/>
              </a:buClr>
              <a:buSzPts val="2800"/>
            </a:pPr>
            <a:r>
              <a:rPr lang="it-IT" sz="9600" b="1" dirty="0" err="1">
                <a:solidFill>
                  <a:srgbClr val="212121"/>
                </a:solidFill>
                <a:latin typeface="Montserrat"/>
                <a:ea typeface="Montserrat"/>
                <a:cs typeface="Montserrat"/>
                <a:sym typeface="Montserrat"/>
              </a:rPr>
              <a:t>Feature</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engineering</a:t>
            </a:r>
            <a:endParaRPr lang="it-IT" sz="9600" b="1" dirty="0">
              <a:solidFill>
                <a:srgbClr val="212121"/>
              </a:solidFill>
              <a:latin typeface="Montserrat"/>
              <a:ea typeface="Montserrat"/>
              <a:cs typeface="Montserrat"/>
              <a:sym typeface="Montserrat"/>
            </a:endParaRPr>
          </a:p>
        </p:txBody>
      </p:sp>
      <p:sp>
        <p:nvSpPr>
          <p:cNvPr id="5" name="Google Shape;377;p20">
            <a:extLst>
              <a:ext uri="{FF2B5EF4-FFF2-40B4-BE49-F238E27FC236}">
                <a16:creationId xmlns:a16="http://schemas.microsoft.com/office/drawing/2014/main" id="{D7B1E614-0340-C64B-8111-7F0929940C99}"/>
              </a:ext>
            </a:extLst>
          </p:cNvPr>
          <p:cNvSpPr/>
          <p:nvPr/>
        </p:nvSpPr>
        <p:spPr>
          <a:xfrm>
            <a:off x="1346198" y="3776358"/>
            <a:ext cx="18592801" cy="7247242"/>
          </a:xfrm>
          <a:prstGeom prst="rect">
            <a:avLst/>
          </a:prstGeom>
          <a:noFill/>
          <a:ln>
            <a:noFill/>
          </a:ln>
        </p:spPr>
        <p:txBody>
          <a:bodyPr spcFirstLastPara="1" wrap="square" lIns="50800" tIns="50800" rIns="50800" bIns="50800" anchor="t" anchorCtr="0">
            <a:noAutofit/>
          </a:bodyPr>
          <a:lstStyle/>
          <a:p>
            <a:pPr>
              <a:lnSpc>
                <a:spcPct val="140000"/>
              </a:lnSpc>
            </a:pPr>
            <a:r>
              <a:rPr lang="en-GB" sz="4000" b="1" dirty="0" err="1">
                <a:solidFill>
                  <a:srgbClr val="F98F2D"/>
                </a:solidFill>
                <a:latin typeface="Montserrat" panose="02000505000000020004" pitchFamily="2" charset="77"/>
                <a:ea typeface="Merriweather Sans"/>
                <a:cs typeface="Merriweather Sans"/>
                <a:sym typeface="Merriweather Sans"/>
              </a:rPr>
              <a:t>helpful_ratio</a:t>
            </a:r>
            <a:r>
              <a:rPr lang="en-GB" sz="4000" b="1" dirty="0">
                <a:solidFill>
                  <a:srgbClr val="F98F2D"/>
                </a:solidFill>
                <a:latin typeface="Montserrat" panose="02000505000000020004" pitchFamily="2" charset="77"/>
                <a:ea typeface="Merriweather Sans"/>
                <a:cs typeface="Merriweather Sans"/>
                <a:sym typeface="Merriweather Sans"/>
              </a:rPr>
              <a:t> </a:t>
            </a:r>
            <a:r>
              <a:rPr lang="en-GB" sz="4000" dirty="0">
                <a:latin typeface="Montserrat" panose="02000505000000020004" pitchFamily="2" charset="77"/>
                <a:ea typeface="Merriweather Sans"/>
                <a:cs typeface="Merriweather Sans"/>
                <a:sym typeface="Merriweather Sans"/>
              </a:rPr>
              <a:t>-  Helpful votes : Total votes </a:t>
            </a:r>
            <a:r>
              <a:rPr lang="en-GB" sz="4000" dirty="0">
                <a:solidFill>
                  <a:schemeClr val="tx1"/>
                </a:solidFill>
                <a:latin typeface="Montserrat" panose="02000505000000020004" pitchFamily="2" charset="77"/>
                <a:ea typeface="Merriweather Sans"/>
                <a:cs typeface="Merriweather Sans"/>
                <a:sym typeface="Merriweather Sans"/>
              </a:rPr>
              <a:t>(</a:t>
            </a:r>
            <a:r>
              <a:rPr lang="en-GB" sz="4000" dirty="0" err="1">
                <a:solidFill>
                  <a:schemeClr val="tx1"/>
                </a:solidFill>
                <a:latin typeface="Montserrat" panose="02000505000000020004" pitchFamily="2" charset="77"/>
                <a:ea typeface="Merriweather Sans"/>
                <a:cs typeface="Merriweather Sans"/>
                <a:sym typeface="Merriweather Sans"/>
              </a:rPr>
              <a:t>fillna</a:t>
            </a:r>
            <a:r>
              <a:rPr lang="en-GB" sz="4000" dirty="0">
                <a:solidFill>
                  <a:schemeClr val="tx1"/>
                </a:solidFill>
                <a:latin typeface="Montserrat" panose="02000505000000020004" pitchFamily="2" charset="77"/>
                <a:ea typeface="Merriweather Sans"/>
                <a:cs typeface="Merriweather Sans"/>
                <a:sym typeface="Merriweather Sans"/>
              </a:rPr>
              <a:t>: 0)</a:t>
            </a:r>
            <a:endParaRPr lang="en-GB" sz="4000" dirty="0">
              <a:solidFill>
                <a:schemeClr val="tx1"/>
              </a:solidFill>
              <a:latin typeface="Montserrat" panose="02000505000000020004" pitchFamily="2" charset="77"/>
            </a:endParaRPr>
          </a:p>
          <a:p>
            <a:pPr>
              <a:lnSpc>
                <a:spcPct val="140000"/>
              </a:lnSpc>
            </a:pPr>
            <a:r>
              <a:rPr lang="en-GB" sz="4000" b="1" dirty="0" err="1">
                <a:solidFill>
                  <a:srgbClr val="F98F2D"/>
                </a:solidFill>
                <a:latin typeface="Montserrat" panose="02000505000000020004" pitchFamily="2" charset="77"/>
                <a:ea typeface="Merriweather Sans"/>
                <a:cs typeface="Merriweather Sans"/>
                <a:sym typeface="Merriweather Sans"/>
              </a:rPr>
              <a:t>review_length</a:t>
            </a:r>
            <a:r>
              <a:rPr lang="en-GB" sz="4000" b="1" dirty="0">
                <a:solidFill>
                  <a:srgbClr val="F98F2D"/>
                </a:solidFill>
                <a:latin typeface="Montserrat" panose="02000505000000020004" pitchFamily="2" charset="77"/>
                <a:ea typeface="Merriweather Sans"/>
                <a:cs typeface="Merriweather Sans"/>
                <a:sym typeface="Merriweather Sans"/>
              </a:rPr>
              <a:t> </a:t>
            </a:r>
            <a:r>
              <a:rPr lang="en-GB" sz="4000" dirty="0">
                <a:latin typeface="Montserrat" panose="02000505000000020004" pitchFamily="2" charset="77"/>
                <a:ea typeface="Merriweather Sans"/>
                <a:cs typeface="Merriweather Sans"/>
                <a:sym typeface="Merriweather Sans"/>
              </a:rPr>
              <a:t>- Word count of review body</a:t>
            </a:r>
            <a:endParaRPr lang="en-GB" sz="4000" dirty="0">
              <a:latin typeface="Montserrat" panose="02000505000000020004" pitchFamily="2" charset="77"/>
            </a:endParaRPr>
          </a:p>
          <a:p>
            <a:pPr>
              <a:lnSpc>
                <a:spcPct val="140000"/>
              </a:lnSpc>
            </a:pPr>
            <a:r>
              <a:rPr lang="en-GB" sz="4000" b="1" dirty="0" err="1">
                <a:solidFill>
                  <a:srgbClr val="F98F2D"/>
                </a:solidFill>
                <a:latin typeface="Montserrat" panose="02000505000000020004" pitchFamily="2" charset="77"/>
              </a:rPr>
              <a:t>camera_brand</a:t>
            </a:r>
            <a:r>
              <a:rPr lang="en-GB" sz="4000" b="1" dirty="0">
                <a:solidFill>
                  <a:srgbClr val="F98F2D"/>
                </a:solidFill>
                <a:latin typeface="Montserrat" panose="02000505000000020004" pitchFamily="2" charset="77"/>
              </a:rPr>
              <a:t> </a:t>
            </a:r>
            <a:r>
              <a:rPr lang="en-GB" sz="4000" dirty="0">
                <a:latin typeface="Montserrat" panose="02000505000000020004" pitchFamily="2" charset="77"/>
              </a:rPr>
              <a:t>- Extracted from product title. Regrouped. </a:t>
            </a:r>
          </a:p>
          <a:p>
            <a:pPr>
              <a:lnSpc>
                <a:spcPct val="140000"/>
              </a:lnSpc>
            </a:pPr>
            <a:r>
              <a:rPr lang="en-GB" sz="4000" b="1" dirty="0">
                <a:solidFill>
                  <a:srgbClr val="F98F2D"/>
                </a:solidFill>
                <a:latin typeface="Montserrat" panose="02000505000000020004" pitchFamily="2" charset="77"/>
              </a:rPr>
              <a:t>VADER scores – </a:t>
            </a:r>
            <a:r>
              <a:rPr lang="en-GB" sz="4000" dirty="0">
                <a:latin typeface="Montserrat" panose="02000505000000020004" pitchFamily="2" charset="77"/>
              </a:rPr>
              <a:t>Sentiment scores or each review </a:t>
            </a:r>
          </a:p>
          <a:p>
            <a:pPr>
              <a:lnSpc>
                <a:spcPct val="140000"/>
              </a:lnSpc>
            </a:pPr>
            <a:endParaRPr lang="en-GB" sz="4400" dirty="0"/>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endParaRPr lang="it-IT" sz="4800" b="0" i="0" u="none" strike="noStrike" cap="none" dirty="0">
              <a:solidFill>
                <a:srgbClr val="212121"/>
              </a:solidFill>
              <a:latin typeface="Montserrat"/>
              <a:ea typeface="Montserrat"/>
              <a:cs typeface="Montserrat"/>
              <a:sym typeface="Montserrat"/>
            </a:endParaRPr>
          </a:p>
        </p:txBody>
      </p:sp>
      <p:pic>
        <p:nvPicPr>
          <p:cNvPr id="7" name="Picture 6">
            <a:extLst>
              <a:ext uri="{FF2B5EF4-FFF2-40B4-BE49-F238E27FC236}">
                <a16:creationId xmlns:a16="http://schemas.microsoft.com/office/drawing/2014/main" id="{5E40BE82-E314-5441-AFC0-A3A52C2B5186}"/>
              </a:ext>
            </a:extLst>
          </p:cNvPr>
          <p:cNvPicPr>
            <a:picLocks noChangeAspect="1"/>
          </p:cNvPicPr>
          <p:nvPr/>
        </p:nvPicPr>
        <p:blipFill>
          <a:blip r:embed="rId3"/>
          <a:stretch>
            <a:fillRect/>
          </a:stretch>
        </p:blipFill>
        <p:spPr>
          <a:xfrm>
            <a:off x="10417175" y="7662435"/>
            <a:ext cx="12033250" cy="5323558"/>
          </a:xfrm>
          <a:prstGeom prst="rect">
            <a:avLst/>
          </a:prstGeom>
        </p:spPr>
      </p:pic>
      <p:sp>
        <p:nvSpPr>
          <p:cNvPr id="9" name="Rectangle 8">
            <a:extLst>
              <a:ext uri="{FF2B5EF4-FFF2-40B4-BE49-F238E27FC236}">
                <a16:creationId xmlns:a16="http://schemas.microsoft.com/office/drawing/2014/main" id="{452783C9-884B-1744-97C2-DE2D71014D77}"/>
              </a:ext>
            </a:extLst>
          </p:cNvPr>
          <p:cNvSpPr/>
          <p:nvPr/>
        </p:nvSpPr>
        <p:spPr>
          <a:xfrm>
            <a:off x="18516598" y="6239764"/>
            <a:ext cx="4264026" cy="1569660"/>
          </a:xfrm>
          <a:prstGeom prst="rect">
            <a:avLst/>
          </a:prstGeom>
        </p:spPr>
        <p:txBody>
          <a:bodyPr wrap="square">
            <a:spAutoFit/>
          </a:bodyPr>
          <a:lstStyle/>
          <a:p>
            <a:r>
              <a:rPr lang="en-GB" sz="9600" dirty="0"/>
              <a:t>☹️🤔</a:t>
            </a:r>
            <a:r>
              <a:rPr lang="en-GB" sz="9600" dirty="0">
                <a:solidFill>
                  <a:srgbClr val="333333"/>
                </a:solidFill>
                <a:latin typeface="Segoe UI Emoji" panose="020B0502040204020203" pitchFamily="34" charset="0"/>
              </a:rPr>
              <a:t>😀 </a:t>
            </a:r>
            <a:endParaRPr lang="en-US" sz="9600" dirty="0"/>
          </a:p>
        </p:txBody>
      </p:sp>
    </p:spTree>
    <p:extLst>
      <p:ext uri="{BB962C8B-B14F-4D97-AF65-F5344CB8AC3E}">
        <p14:creationId xmlns:p14="http://schemas.microsoft.com/office/powerpoint/2010/main" val="2220878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14AD20-D794-2F4E-A50E-A1A2729F6464}"/>
              </a:ext>
            </a:extLst>
          </p:cNvPr>
          <p:cNvSpPr/>
          <p:nvPr/>
        </p:nvSpPr>
        <p:spPr>
          <a:xfrm>
            <a:off x="1981200" y="1155427"/>
            <a:ext cx="12192000" cy="1282915"/>
          </a:xfrm>
          <a:prstGeom prst="rect">
            <a:avLst/>
          </a:prstGeom>
        </p:spPr>
        <p:txBody>
          <a:bodyPr>
            <a:spAutoFit/>
          </a:bodyPr>
          <a:lstStyle/>
          <a:p>
            <a:pPr lvl="0">
              <a:lnSpc>
                <a:spcPct val="80000"/>
              </a:lnSpc>
              <a:buClr>
                <a:srgbClr val="212121"/>
              </a:buClr>
              <a:buSzPts val="2800"/>
            </a:pPr>
            <a:r>
              <a:rPr lang="it-IT" sz="9600" b="1" dirty="0">
                <a:solidFill>
                  <a:srgbClr val="212121"/>
                </a:solidFill>
                <a:latin typeface="Montserrat"/>
                <a:ea typeface="Montserrat"/>
                <a:cs typeface="Montserrat"/>
                <a:sym typeface="Montserrat"/>
              </a:rPr>
              <a:t>EDA: Time trends</a:t>
            </a:r>
          </a:p>
        </p:txBody>
      </p:sp>
      <p:pic>
        <p:nvPicPr>
          <p:cNvPr id="4" name="Picture 3">
            <a:extLst>
              <a:ext uri="{FF2B5EF4-FFF2-40B4-BE49-F238E27FC236}">
                <a16:creationId xmlns:a16="http://schemas.microsoft.com/office/drawing/2014/main" id="{ADC0930D-F363-6741-810F-7729FF420729}"/>
              </a:ext>
            </a:extLst>
          </p:cNvPr>
          <p:cNvPicPr>
            <a:picLocks noChangeAspect="1"/>
          </p:cNvPicPr>
          <p:nvPr/>
        </p:nvPicPr>
        <p:blipFill>
          <a:blip r:embed="rId3"/>
          <a:stretch>
            <a:fillRect/>
          </a:stretch>
        </p:blipFill>
        <p:spPr>
          <a:xfrm>
            <a:off x="1981200" y="4025627"/>
            <a:ext cx="9363555" cy="6743700"/>
          </a:xfrm>
          <a:prstGeom prst="rect">
            <a:avLst/>
          </a:prstGeom>
        </p:spPr>
      </p:pic>
      <p:pic>
        <p:nvPicPr>
          <p:cNvPr id="6" name="Picture 5">
            <a:extLst>
              <a:ext uri="{FF2B5EF4-FFF2-40B4-BE49-F238E27FC236}">
                <a16:creationId xmlns:a16="http://schemas.microsoft.com/office/drawing/2014/main" id="{0BD5C7C1-A888-DA41-ACEB-FD07D842FCBB}"/>
              </a:ext>
            </a:extLst>
          </p:cNvPr>
          <p:cNvPicPr>
            <a:picLocks noChangeAspect="1"/>
          </p:cNvPicPr>
          <p:nvPr/>
        </p:nvPicPr>
        <p:blipFill>
          <a:blip r:embed="rId4"/>
          <a:stretch>
            <a:fillRect/>
          </a:stretch>
        </p:blipFill>
        <p:spPr>
          <a:xfrm>
            <a:off x="12966473" y="3847826"/>
            <a:ext cx="9436327" cy="6743699"/>
          </a:xfrm>
          <a:prstGeom prst="rect">
            <a:avLst/>
          </a:prstGeom>
        </p:spPr>
      </p:pic>
    </p:spTree>
    <p:extLst>
      <p:ext uri="{BB962C8B-B14F-4D97-AF65-F5344CB8AC3E}">
        <p14:creationId xmlns:p14="http://schemas.microsoft.com/office/powerpoint/2010/main" val="2190728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0DE017-7A43-314F-B17C-F4D6C9D24264}"/>
              </a:ext>
            </a:extLst>
          </p:cNvPr>
          <p:cNvSpPr/>
          <p:nvPr/>
        </p:nvSpPr>
        <p:spPr>
          <a:xfrm>
            <a:off x="1981200" y="1155427"/>
            <a:ext cx="19939000" cy="1282915"/>
          </a:xfrm>
          <a:prstGeom prst="rect">
            <a:avLst/>
          </a:prstGeom>
        </p:spPr>
        <p:txBody>
          <a:bodyPr wrap="square">
            <a:spAutoFit/>
          </a:bodyPr>
          <a:lstStyle/>
          <a:p>
            <a:pPr lvl="0">
              <a:lnSpc>
                <a:spcPct val="80000"/>
              </a:lnSpc>
              <a:buClr>
                <a:srgbClr val="212121"/>
              </a:buClr>
              <a:buSzPts val="2800"/>
            </a:pPr>
            <a:r>
              <a:rPr lang="it-IT" sz="9600" b="1" dirty="0">
                <a:solidFill>
                  <a:srgbClr val="212121"/>
                </a:solidFill>
                <a:latin typeface="Montserrat"/>
                <a:ea typeface="Montserrat"/>
                <a:cs typeface="Montserrat"/>
                <a:sym typeface="Montserrat"/>
              </a:rPr>
              <a:t>EDA: </a:t>
            </a:r>
            <a:r>
              <a:rPr lang="it-IT" sz="9600" b="1" dirty="0" err="1">
                <a:solidFill>
                  <a:srgbClr val="212121"/>
                </a:solidFill>
                <a:latin typeface="Montserrat"/>
                <a:ea typeface="Montserrat"/>
                <a:cs typeface="Montserrat"/>
                <a:sym typeface="Montserrat"/>
              </a:rPr>
              <a:t>ratings</a:t>
            </a:r>
            <a:r>
              <a:rPr lang="it-IT" sz="9600" b="1" dirty="0">
                <a:solidFill>
                  <a:srgbClr val="212121"/>
                </a:solidFill>
                <a:latin typeface="Montserrat"/>
                <a:ea typeface="Montserrat"/>
                <a:cs typeface="Montserrat"/>
                <a:sym typeface="Montserrat"/>
              </a:rPr>
              <a:t>, and brand </a:t>
            </a:r>
            <a:r>
              <a:rPr lang="it-IT" sz="9600" b="1" dirty="0" err="1">
                <a:solidFill>
                  <a:srgbClr val="212121"/>
                </a:solidFill>
                <a:latin typeface="Montserrat"/>
                <a:ea typeface="Montserrat"/>
                <a:cs typeface="Montserrat"/>
                <a:sym typeface="Montserrat"/>
              </a:rPr>
              <a:t>counts</a:t>
            </a:r>
            <a:endParaRPr lang="it-IT" sz="9600" b="1" dirty="0">
              <a:solidFill>
                <a:srgbClr val="212121"/>
              </a:solidFill>
              <a:latin typeface="Montserrat"/>
              <a:ea typeface="Montserrat"/>
              <a:cs typeface="Montserrat"/>
              <a:sym typeface="Montserrat"/>
            </a:endParaRPr>
          </a:p>
        </p:txBody>
      </p:sp>
      <p:pic>
        <p:nvPicPr>
          <p:cNvPr id="8" name="Picture 7">
            <a:extLst>
              <a:ext uri="{FF2B5EF4-FFF2-40B4-BE49-F238E27FC236}">
                <a16:creationId xmlns:a16="http://schemas.microsoft.com/office/drawing/2014/main" id="{A459C789-FEB6-D74A-9862-70BA5392491C}"/>
              </a:ext>
            </a:extLst>
          </p:cNvPr>
          <p:cNvPicPr>
            <a:picLocks noChangeAspect="1"/>
          </p:cNvPicPr>
          <p:nvPr/>
        </p:nvPicPr>
        <p:blipFill>
          <a:blip r:embed="rId3"/>
          <a:stretch>
            <a:fillRect/>
          </a:stretch>
        </p:blipFill>
        <p:spPr>
          <a:xfrm>
            <a:off x="1270000" y="4406899"/>
            <a:ext cx="9626600" cy="6493415"/>
          </a:xfrm>
          <a:prstGeom prst="rect">
            <a:avLst/>
          </a:prstGeom>
        </p:spPr>
      </p:pic>
      <p:pic>
        <p:nvPicPr>
          <p:cNvPr id="10" name="Picture 9">
            <a:extLst>
              <a:ext uri="{FF2B5EF4-FFF2-40B4-BE49-F238E27FC236}">
                <a16:creationId xmlns:a16="http://schemas.microsoft.com/office/drawing/2014/main" id="{1B5B9D5C-A338-AE47-9745-1C19704DF043}"/>
              </a:ext>
            </a:extLst>
          </p:cNvPr>
          <p:cNvPicPr>
            <a:picLocks noChangeAspect="1"/>
          </p:cNvPicPr>
          <p:nvPr/>
        </p:nvPicPr>
        <p:blipFill>
          <a:blip r:embed="rId4"/>
          <a:stretch>
            <a:fillRect/>
          </a:stretch>
        </p:blipFill>
        <p:spPr>
          <a:xfrm>
            <a:off x="10896600" y="3381776"/>
            <a:ext cx="12973121" cy="8543659"/>
          </a:xfrm>
          <a:prstGeom prst="rect">
            <a:avLst/>
          </a:prstGeom>
        </p:spPr>
      </p:pic>
      <p:sp>
        <p:nvSpPr>
          <p:cNvPr id="12" name="Rectangle 11">
            <a:extLst>
              <a:ext uri="{FF2B5EF4-FFF2-40B4-BE49-F238E27FC236}">
                <a16:creationId xmlns:a16="http://schemas.microsoft.com/office/drawing/2014/main" id="{3E52C0CF-1DE5-4045-8514-3F64AB244C62}"/>
              </a:ext>
            </a:extLst>
          </p:cNvPr>
          <p:cNvSpPr/>
          <p:nvPr/>
        </p:nvSpPr>
        <p:spPr>
          <a:xfrm>
            <a:off x="2667000" y="10955939"/>
            <a:ext cx="7493000" cy="1938992"/>
          </a:xfrm>
          <a:prstGeom prst="rect">
            <a:avLst/>
          </a:prstGeom>
        </p:spPr>
        <p:txBody>
          <a:bodyPr wrap="square">
            <a:spAutoFit/>
          </a:bodyPr>
          <a:lstStyle/>
          <a:p>
            <a:r>
              <a:rPr lang="en-GB" sz="2000" b="1" dirty="0"/>
              <a:t>Brand average ratings</a:t>
            </a:r>
          </a:p>
          <a:p>
            <a:r>
              <a:rPr lang="en-GB" sz="2000" dirty="0">
                <a:latin typeface="Montserrat" panose="02000505000000020004" pitchFamily="2" charset="77"/>
              </a:rPr>
              <a:t>Canon 4.534586</a:t>
            </a:r>
          </a:p>
          <a:p>
            <a:r>
              <a:rPr lang="en-GB" sz="2000" dirty="0">
                <a:latin typeface="Montserrat" panose="02000505000000020004" pitchFamily="2" charset="77"/>
              </a:rPr>
              <a:t>Nikon 4.545709</a:t>
            </a:r>
          </a:p>
          <a:p>
            <a:r>
              <a:rPr lang="en-GB" sz="2000" dirty="0">
                <a:latin typeface="Montserrat" panose="02000505000000020004" pitchFamily="2" charset="77"/>
              </a:rPr>
              <a:t>Sony 4.496774</a:t>
            </a:r>
          </a:p>
          <a:p>
            <a:r>
              <a:rPr lang="en-GB" sz="2000" dirty="0" err="1">
                <a:latin typeface="Montserrat" panose="02000505000000020004" pitchFamily="2" charset="77"/>
              </a:rPr>
              <a:t>Vivitar</a:t>
            </a:r>
            <a:r>
              <a:rPr lang="en-GB" sz="2000" dirty="0">
                <a:latin typeface="Montserrat" panose="02000505000000020004" pitchFamily="2" charset="77"/>
              </a:rPr>
              <a:t> 2.493827</a:t>
            </a:r>
          </a:p>
          <a:p>
            <a:r>
              <a:rPr lang="en-GB" sz="2000" dirty="0">
                <a:latin typeface="Montserrat" panose="02000505000000020004" pitchFamily="2" charset="77"/>
              </a:rPr>
              <a:t>Polaroid 2.200000</a:t>
            </a:r>
          </a:p>
        </p:txBody>
      </p:sp>
    </p:spTree>
    <p:extLst>
      <p:ext uri="{BB962C8B-B14F-4D97-AF65-F5344CB8AC3E}">
        <p14:creationId xmlns:p14="http://schemas.microsoft.com/office/powerpoint/2010/main" val="440801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984F4C-742C-924A-9845-F00ECC27EE8A}"/>
              </a:ext>
            </a:extLst>
          </p:cNvPr>
          <p:cNvSpPr/>
          <p:nvPr/>
        </p:nvSpPr>
        <p:spPr>
          <a:xfrm>
            <a:off x="1981200" y="1155427"/>
            <a:ext cx="19507200" cy="1282915"/>
          </a:xfrm>
          <a:prstGeom prst="rect">
            <a:avLst/>
          </a:prstGeom>
        </p:spPr>
        <p:txBody>
          <a:bodyPr wrap="square">
            <a:spAutoFit/>
          </a:bodyPr>
          <a:lstStyle/>
          <a:p>
            <a:pPr lvl="0">
              <a:lnSpc>
                <a:spcPct val="80000"/>
              </a:lnSpc>
              <a:buClr>
                <a:srgbClr val="212121"/>
              </a:buClr>
              <a:buSzPts val="2800"/>
            </a:pPr>
            <a:r>
              <a:rPr lang="it-IT" sz="9600" b="1" dirty="0">
                <a:solidFill>
                  <a:srgbClr val="212121"/>
                </a:solidFill>
                <a:latin typeface="Montserrat"/>
                <a:ea typeface="Montserrat"/>
                <a:cs typeface="Montserrat"/>
                <a:sym typeface="Montserrat"/>
              </a:rPr>
              <a:t>EDA: </a:t>
            </a:r>
            <a:r>
              <a:rPr lang="it-IT" sz="9600" b="1" dirty="0" err="1">
                <a:solidFill>
                  <a:srgbClr val="212121"/>
                </a:solidFill>
                <a:latin typeface="Montserrat"/>
                <a:ea typeface="Montserrat"/>
                <a:cs typeface="Montserrat"/>
                <a:sym typeface="Montserrat"/>
              </a:rPr>
              <a:t>Most</a:t>
            </a:r>
            <a:r>
              <a:rPr lang="it-IT" sz="9600" b="1" dirty="0">
                <a:solidFill>
                  <a:srgbClr val="212121"/>
                </a:solidFill>
                <a:latin typeface="Montserrat"/>
                <a:ea typeface="Montserrat"/>
                <a:cs typeface="Montserrat"/>
                <a:sym typeface="Montserrat"/>
              </a:rPr>
              <a:t> and </a:t>
            </a:r>
            <a:r>
              <a:rPr lang="it-IT" sz="9600" b="1" dirty="0" err="1">
                <a:solidFill>
                  <a:srgbClr val="212121"/>
                </a:solidFill>
                <a:latin typeface="Montserrat"/>
                <a:ea typeface="Montserrat"/>
                <a:cs typeface="Montserrat"/>
                <a:sym typeface="Montserrat"/>
              </a:rPr>
              <a:t>least</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reviewed</a:t>
            </a:r>
            <a:r>
              <a:rPr lang="it-IT" sz="9600" b="1" dirty="0">
                <a:solidFill>
                  <a:srgbClr val="212121"/>
                </a:solidFill>
                <a:latin typeface="Montserrat"/>
                <a:ea typeface="Montserrat"/>
                <a:cs typeface="Montserrat"/>
                <a:sym typeface="Montserrat"/>
              </a:rPr>
              <a:t> </a:t>
            </a:r>
          </a:p>
        </p:txBody>
      </p:sp>
      <p:pic>
        <p:nvPicPr>
          <p:cNvPr id="6" name="Picture 5">
            <a:extLst>
              <a:ext uri="{FF2B5EF4-FFF2-40B4-BE49-F238E27FC236}">
                <a16:creationId xmlns:a16="http://schemas.microsoft.com/office/drawing/2014/main" id="{1BC9E0BA-E4EA-D04A-B05B-B3DFA183964F}"/>
              </a:ext>
            </a:extLst>
          </p:cNvPr>
          <p:cNvPicPr>
            <a:picLocks noChangeAspect="1"/>
          </p:cNvPicPr>
          <p:nvPr/>
        </p:nvPicPr>
        <p:blipFill>
          <a:blip r:embed="rId3"/>
          <a:stretch>
            <a:fillRect/>
          </a:stretch>
        </p:blipFill>
        <p:spPr>
          <a:xfrm>
            <a:off x="2444484" y="3492285"/>
            <a:ext cx="15170416" cy="3143250"/>
          </a:xfrm>
          <a:prstGeom prst="rect">
            <a:avLst/>
          </a:prstGeom>
        </p:spPr>
      </p:pic>
      <p:pic>
        <p:nvPicPr>
          <p:cNvPr id="7" name="Picture 6">
            <a:extLst>
              <a:ext uri="{FF2B5EF4-FFF2-40B4-BE49-F238E27FC236}">
                <a16:creationId xmlns:a16="http://schemas.microsoft.com/office/drawing/2014/main" id="{AA799D22-7424-B54E-9C38-D2350C875A58}"/>
              </a:ext>
            </a:extLst>
          </p:cNvPr>
          <p:cNvPicPr>
            <a:picLocks noChangeAspect="1"/>
          </p:cNvPicPr>
          <p:nvPr/>
        </p:nvPicPr>
        <p:blipFill>
          <a:blip r:embed="rId4"/>
          <a:stretch>
            <a:fillRect/>
          </a:stretch>
        </p:blipFill>
        <p:spPr>
          <a:xfrm>
            <a:off x="2444484" y="8134350"/>
            <a:ext cx="15663506" cy="2863850"/>
          </a:xfrm>
          <a:prstGeom prst="rect">
            <a:avLst/>
          </a:prstGeom>
        </p:spPr>
      </p:pic>
    </p:spTree>
    <p:extLst>
      <p:ext uri="{BB962C8B-B14F-4D97-AF65-F5344CB8AC3E}">
        <p14:creationId xmlns:p14="http://schemas.microsoft.com/office/powerpoint/2010/main" val="2631813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0EBDE9-8BC1-CC41-A295-385505CF6133}"/>
              </a:ext>
            </a:extLst>
          </p:cNvPr>
          <p:cNvSpPr/>
          <p:nvPr/>
        </p:nvSpPr>
        <p:spPr>
          <a:xfrm>
            <a:off x="5208709" y="1113311"/>
            <a:ext cx="18710031" cy="1282915"/>
          </a:xfrm>
          <a:prstGeom prst="rect">
            <a:avLst/>
          </a:prstGeom>
        </p:spPr>
        <p:txBody>
          <a:bodyPr wrap="square">
            <a:spAutoFit/>
          </a:bodyPr>
          <a:lstStyle/>
          <a:p>
            <a:pPr lvl="0">
              <a:lnSpc>
                <a:spcPct val="80000"/>
              </a:lnSpc>
              <a:buClr>
                <a:srgbClr val="212121"/>
              </a:buClr>
              <a:buSzPts val="2800"/>
            </a:pPr>
            <a:r>
              <a:rPr lang="it-IT" sz="9600" b="1" dirty="0" err="1">
                <a:solidFill>
                  <a:srgbClr val="212121"/>
                </a:solidFill>
                <a:latin typeface="Montserrat"/>
                <a:ea typeface="Montserrat"/>
                <a:cs typeface="Montserrat"/>
                <a:sym typeface="Montserrat"/>
              </a:rPr>
              <a:t>Please</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leave</a:t>
            </a:r>
            <a:r>
              <a:rPr lang="it-IT" sz="9600" b="1" dirty="0">
                <a:solidFill>
                  <a:srgbClr val="212121"/>
                </a:solidFill>
                <a:latin typeface="Montserrat"/>
                <a:ea typeface="Montserrat"/>
                <a:cs typeface="Montserrat"/>
                <a:sym typeface="Montserrat"/>
              </a:rPr>
              <a:t> a </a:t>
            </a:r>
            <a:r>
              <a:rPr lang="it-IT" sz="9600" b="1" dirty="0" err="1">
                <a:solidFill>
                  <a:srgbClr val="212121"/>
                </a:solidFill>
                <a:latin typeface="Montserrat"/>
                <a:ea typeface="Montserrat"/>
                <a:cs typeface="Montserrat"/>
                <a:sym typeface="Montserrat"/>
              </a:rPr>
              <a:t>review</a:t>
            </a:r>
            <a:r>
              <a:rPr lang="it-IT" sz="9600" b="1" dirty="0">
                <a:solidFill>
                  <a:srgbClr val="212121"/>
                </a:solidFill>
                <a:latin typeface="Montserrat"/>
                <a:ea typeface="Montserrat"/>
                <a:cs typeface="Montserrat"/>
                <a:sym typeface="Montserrat"/>
              </a:rPr>
              <a:t>.. </a:t>
            </a:r>
          </a:p>
        </p:txBody>
      </p:sp>
      <p:pic>
        <p:nvPicPr>
          <p:cNvPr id="11" name="Picture 10">
            <a:extLst>
              <a:ext uri="{FF2B5EF4-FFF2-40B4-BE49-F238E27FC236}">
                <a16:creationId xmlns:a16="http://schemas.microsoft.com/office/drawing/2014/main" id="{E34A0E2A-F393-4244-BD19-67BCF9456635}"/>
              </a:ext>
            </a:extLst>
          </p:cNvPr>
          <p:cNvPicPr>
            <a:picLocks noChangeAspect="1"/>
          </p:cNvPicPr>
          <p:nvPr/>
        </p:nvPicPr>
        <p:blipFill rotWithShape="1">
          <a:blip r:embed="rId3"/>
          <a:srcRect b="7097"/>
          <a:stretch/>
        </p:blipFill>
        <p:spPr>
          <a:xfrm>
            <a:off x="5424169" y="3535465"/>
            <a:ext cx="12303740" cy="8168855"/>
          </a:xfrm>
          <a:prstGeom prst="rect">
            <a:avLst/>
          </a:prstGeom>
        </p:spPr>
      </p:pic>
    </p:spTree>
    <p:extLst>
      <p:ext uri="{BB962C8B-B14F-4D97-AF65-F5344CB8AC3E}">
        <p14:creationId xmlns:p14="http://schemas.microsoft.com/office/powerpoint/2010/main" val="4234431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08D50D-B761-064F-B5BE-B93E7F44A8BD}"/>
              </a:ext>
            </a:extLst>
          </p:cNvPr>
          <p:cNvPicPr>
            <a:picLocks noChangeAspect="1"/>
          </p:cNvPicPr>
          <p:nvPr/>
        </p:nvPicPr>
        <p:blipFill>
          <a:blip r:embed="rId3"/>
          <a:stretch>
            <a:fillRect/>
          </a:stretch>
        </p:blipFill>
        <p:spPr>
          <a:xfrm>
            <a:off x="1692030" y="4101611"/>
            <a:ext cx="9001369" cy="6335141"/>
          </a:xfrm>
          <a:prstGeom prst="rect">
            <a:avLst/>
          </a:prstGeom>
        </p:spPr>
      </p:pic>
      <p:sp>
        <p:nvSpPr>
          <p:cNvPr id="7" name="Rectangle 6">
            <a:extLst>
              <a:ext uri="{FF2B5EF4-FFF2-40B4-BE49-F238E27FC236}">
                <a16:creationId xmlns:a16="http://schemas.microsoft.com/office/drawing/2014/main" id="{55F83E78-29A8-D842-9117-9FF353B4D09E}"/>
              </a:ext>
            </a:extLst>
          </p:cNvPr>
          <p:cNvSpPr/>
          <p:nvPr/>
        </p:nvSpPr>
        <p:spPr>
          <a:xfrm>
            <a:off x="1981200" y="1155427"/>
            <a:ext cx="12192000" cy="1282915"/>
          </a:xfrm>
          <a:prstGeom prst="rect">
            <a:avLst/>
          </a:prstGeom>
        </p:spPr>
        <p:txBody>
          <a:bodyPr>
            <a:spAutoFit/>
          </a:bodyPr>
          <a:lstStyle/>
          <a:p>
            <a:pPr lvl="0">
              <a:lnSpc>
                <a:spcPct val="80000"/>
              </a:lnSpc>
              <a:buClr>
                <a:srgbClr val="212121"/>
              </a:buClr>
              <a:buSzPts val="2800"/>
            </a:pPr>
            <a:r>
              <a:rPr lang="it-IT" sz="9600" b="1" dirty="0">
                <a:solidFill>
                  <a:srgbClr val="212121"/>
                </a:solidFill>
                <a:latin typeface="Montserrat"/>
                <a:ea typeface="Montserrat"/>
                <a:cs typeface="Montserrat"/>
                <a:sym typeface="Montserrat"/>
              </a:rPr>
              <a:t>EDA: </a:t>
            </a:r>
            <a:r>
              <a:rPr lang="it-IT" sz="9600" b="1" dirty="0" err="1">
                <a:solidFill>
                  <a:srgbClr val="212121"/>
                </a:solidFill>
                <a:latin typeface="Montserrat"/>
                <a:ea typeface="Montserrat"/>
                <a:cs typeface="Montserrat"/>
                <a:sym typeface="Montserrat"/>
              </a:rPr>
              <a:t>Helpful</a:t>
            </a:r>
            <a:r>
              <a:rPr lang="it-IT" sz="9600" b="1" dirty="0">
                <a:solidFill>
                  <a:srgbClr val="212121"/>
                </a:solidFill>
                <a:latin typeface="Montserrat"/>
                <a:ea typeface="Montserrat"/>
                <a:cs typeface="Montserrat"/>
                <a:sym typeface="Montserrat"/>
              </a:rPr>
              <a:t> ratio</a:t>
            </a:r>
          </a:p>
        </p:txBody>
      </p:sp>
      <p:pic>
        <p:nvPicPr>
          <p:cNvPr id="8" name="Picture 7">
            <a:extLst>
              <a:ext uri="{FF2B5EF4-FFF2-40B4-BE49-F238E27FC236}">
                <a16:creationId xmlns:a16="http://schemas.microsoft.com/office/drawing/2014/main" id="{D61F47E4-065B-C34E-9F01-670CF74D33D0}"/>
              </a:ext>
            </a:extLst>
          </p:cNvPr>
          <p:cNvPicPr>
            <a:picLocks noChangeAspect="1"/>
          </p:cNvPicPr>
          <p:nvPr/>
        </p:nvPicPr>
        <p:blipFill>
          <a:blip r:embed="rId4"/>
          <a:stretch>
            <a:fillRect/>
          </a:stretch>
        </p:blipFill>
        <p:spPr>
          <a:xfrm>
            <a:off x="11090518" y="3236930"/>
            <a:ext cx="12734681" cy="8442796"/>
          </a:xfrm>
          <a:prstGeom prst="rect">
            <a:avLst/>
          </a:prstGeom>
        </p:spPr>
      </p:pic>
    </p:spTree>
    <p:extLst>
      <p:ext uri="{BB962C8B-B14F-4D97-AF65-F5344CB8AC3E}">
        <p14:creationId xmlns:p14="http://schemas.microsoft.com/office/powerpoint/2010/main" val="3490368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EAD447-76C7-D843-8A3C-881973C01D72}"/>
              </a:ext>
            </a:extLst>
          </p:cNvPr>
          <p:cNvPicPr>
            <a:picLocks noChangeAspect="1"/>
          </p:cNvPicPr>
          <p:nvPr/>
        </p:nvPicPr>
        <p:blipFill>
          <a:blip r:embed="rId3"/>
          <a:stretch>
            <a:fillRect/>
          </a:stretch>
        </p:blipFill>
        <p:spPr>
          <a:xfrm>
            <a:off x="10674454" y="3708341"/>
            <a:ext cx="7557140" cy="5359400"/>
          </a:xfrm>
          <a:prstGeom prst="rect">
            <a:avLst/>
          </a:prstGeom>
        </p:spPr>
      </p:pic>
      <p:sp>
        <p:nvSpPr>
          <p:cNvPr id="5" name="Rectangle 4">
            <a:extLst>
              <a:ext uri="{FF2B5EF4-FFF2-40B4-BE49-F238E27FC236}">
                <a16:creationId xmlns:a16="http://schemas.microsoft.com/office/drawing/2014/main" id="{AFA6E8CA-67CD-E648-BEA6-21ED4F691BC3}"/>
              </a:ext>
            </a:extLst>
          </p:cNvPr>
          <p:cNvSpPr/>
          <p:nvPr/>
        </p:nvSpPr>
        <p:spPr>
          <a:xfrm>
            <a:off x="1981200" y="1155427"/>
            <a:ext cx="16891000" cy="1282915"/>
          </a:xfrm>
          <a:prstGeom prst="rect">
            <a:avLst/>
          </a:prstGeom>
        </p:spPr>
        <p:txBody>
          <a:bodyPr wrap="square">
            <a:spAutoFit/>
          </a:bodyPr>
          <a:lstStyle/>
          <a:p>
            <a:pPr lvl="0">
              <a:lnSpc>
                <a:spcPct val="80000"/>
              </a:lnSpc>
              <a:buClr>
                <a:srgbClr val="212121"/>
              </a:buClr>
              <a:buSzPts val="2800"/>
            </a:pPr>
            <a:r>
              <a:rPr lang="it-IT" sz="9600" b="1" dirty="0">
                <a:solidFill>
                  <a:srgbClr val="212121"/>
                </a:solidFill>
                <a:latin typeface="Montserrat"/>
                <a:ea typeface="Montserrat"/>
                <a:cs typeface="Montserrat"/>
                <a:sym typeface="Montserrat"/>
              </a:rPr>
              <a:t>EDA: </a:t>
            </a:r>
            <a:r>
              <a:rPr lang="it-IT" sz="9600" b="1" dirty="0" err="1">
                <a:solidFill>
                  <a:srgbClr val="212121"/>
                </a:solidFill>
                <a:latin typeface="Montserrat"/>
                <a:ea typeface="Montserrat"/>
                <a:cs typeface="Montserrat"/>
                <a:sym typeface="Montserrat"/>
              </a:rPr>
              <a:t>Review</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length</a:t>
            </a:r>
            <a:endParaRPr lang="it-IT" sz="9600" b="1" dirty="0">
              <a:solidFill>
                <a:srgbClr val="212121"/>
              </a:solidFill>
              <a:latin typeface="Montserrat"/>
              <a:ea typeface="Montserrat"/>
              <a:cs typeface="Montserrat"/>
              <a:sym typeface="Montserrat"/>
            </a:endParaRPr>
          </a:p>
        </p:txBody>
      </p:sp>
      <p:pic>
        <p:nvPicPr>
          <p:cNvPr id="6" name="Picture 5">
            <a:extLst>
              <a:ext uri="{FF2B5EF4-FFF2-40B4-BE49-F238E27FC236}">
                <a16:creationId xmlns:a16="http://schemas.microsoft.com/office/drawing/2014/main" id="{9CAF166E-F7D6-4448-953E-897B850D2F43}"/>
              </a:ext>
            </a:extLst>
          </p:cNvPr>
          <p:cNvPicPr>
            <a:picLocks noChangeAspect="1"/>
          </p:cNvPicPr>
          <p:nvPr/>
        </p:nvPicPr>
        <p:blipFill>
          <a:blip r:embed="rId4"/>
          <a:stretch>
            <a:fillRect/>
          </a:stretch>
        </p:blipFill>
        <p:spPr>
          <a:xfrm>
            <a:off x="4947394" y="5010318"/>
            <a:ext cx="3473683" cy="3111046"/>
          </a:xfrm>
          <a:prstGeom prst="rect">
            <a:avLst/>
          </a:prstGeom>
        </p:spPr>
      </p:pic>
      <p:pic>
        <p:nvPicPr>
          <p:cNvPr id="10" name="Picture 9">
            <a:extLst>
              <a:ext uri="{FF2B5EF4-FFF2-40B4-BE49-F238E27FC236}">
                <a16:creationId xmlns:a16="http://schemas.microsoft.com/office/drawing/2014/main" id="{6D25370D-9ADA-254D-A3BB-F13133DA9BC3}"/>
              </a:ext>
            </a:extLst>
          </p:cNvPr>
          <p:cNvPicPr>
            <a:picLocks noChangeAspect="1"/>
          </p:cNvPicPr>
          <p:nvPr/>
        </p:nvPicPr>
        <p:blipFill>
          <a:blip r:embed="rId5"/>
          <a:stretch>
            <a:fillRect/>
          </a:stretch>
        </p:blipFill>
        <p:spPr>
          <a:xfrm>
            <a:off x="4185394" y="9366452"/>
            <a:ext cx="14415477" cy="3086391"/>
          </a:xfrm>
          <a:prstGeom prst="rect">
            <a:avLst/>
          </a:prstGeom>
        </p:spPr>
      </p:pic>
    </p:spTree>
    <p:extLst>
      <p:ext uri="{BB962C8B-B14F-4D97-AF65-F5344CB8AC3E}">
        <p14:creationId xmlns:p14="http://schemas.microsoft.com/office/powerpoint/2010/main" val="3626380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A6E8CA-67CD-E648-BEA6-21ED4F691BC3}"/>
              </a:ext>
            </a:extLst>
          </p:cNvPr>
          <p:cNvSpPr/>
          <p:nvPr/>
        </p:nvSpPr>
        <p:spPr>
          <a:xfrm>
            <a:off x="1981200" y="1155427"/>
            <a:ext cx="16891000" cy="1282915"/>
          </a:xfrm>
          <a:prstGeom prst="rect">
            <a:avLst/>
          </a:prstGeom>
        </p:spPr>
        <p:txBody>
          <a:bodyPr wrap="square">
            <a:spAutoFit/>
          </a:bodyPr>
          <a:lstStyle/>
          <a:p>
            <a:pPr lvl="0">
              <a:lnSpc>
                <a:spcPct val="80000"/>
              </a:lnSpc>
              <a:buClr>
                <a:srgbClr val="212121"/>
              </a:buClr>
              <a:buSzPts val="2800"/>
            </a:pPr>
            <a:r>
              <a:rPr lang="it-IT" sz="9600" b="1" dirty="0">
                <a:solidFill>
                  <a:srgbClr val="212121"/>
                </a:solidFill>
                <a:latin typeface="Montserrat"/>
                <a:ea typeface="Montserrat"/>
                <a:cs typeface="Montserrat"/>
                <a:sym typeface="Montserrat"/>
              </a:rPr>
              <a:t>EDA: </a:t>
            </a:r>
            <a:r>
              <a:rPr lang="it-IT" sz="9600" b="1" dirty="0" err="1">
                <a:solidFill>
                  <a:srgbClr val="212121"/>
                </a:solidFill>
                <a:latin typeface="Montserrat"/>
                <a:ea typeface="Montserrat"/>
                <a:cs typeface="Montserrat"/>
                <a:sym typeface="Montserrat"/>
              </a:rPr>
              <a:t>Review</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length</a:t>
            </a:r>
            <a:endParaRPr lang="it-IT" sz="9600" b="1" dirty="0">
              <a:solidFill>
                <a:srgbClr val="212121"/>
              </a:solidFill>
              <a:latin typeface="Montserrat"/>
              <a:ea typeface="Montserrat"/>
              <a:cs typeface="Montserrat"/>
              <a:sym typeface="Montserrat"/>
            </a:endParaRPr>
          </a:p>
        </p:txBody>
      </p:sp>
      <p:pic>
        <p:nvPicPr>
          <p:cNvPr id="7" name="Picture 6">
            <a:extLst>
              <a:ext uri="{FF2B5EF4-FFF2-40B4-BE49-F238E27FC236}">
                <a16:creationId xmlns:a16="http://schemas.microsoft.com/office/drawing/2014/main" id="{60AF7610-2F17-514E-AB9D-A991067E3AC1}"/>
              </a:ext>
            </a:extLst>
          </p:cNvPr>
          <p:cNvPicPr>
            <a:picLocks noChangeAspect="1"/>
          </p:cNvPicPr>
          <p:nvPr/>
        </p:nvPicPr>
        <p:blipFill>
          <a:blip r:embed="rId3"/>
          <a:stretch>
            <a:fillRect/>
          </a:stretch>
        </p:blipFill>
        <p:spPr>
          <a:xfrm>
            <a:off x="10845162" y="3238285"/>
            <a:ext cx="12814938" cy="8357568"/>
          </a:xfrm>
          <a:prstGeom prst="rect">
            <a:avLst/>
          </a:prstGeom>
        </p:spPr>
      </p:pic>
      <p:pic>
        <p:nvPicPr>
          <p:cNvPr id="2" name="Picture 1">
            <a:extLst>
              <a:ext uri="{FF2B5EF4-FFF2-40B4-BE49-F238E27FC236}">
                <a16:creationId xmlns:a16="http://schemas.microsoft.com/office/drawing/2014/main" id="{767BF415-A011-C444-8D48-56CD21A3F688}"/>
              </a:ext>
            </a:extLst>
          </p:cNvPr>
          <p:cNvPicPr>
            <a:picLocks noChangeAspect="1"/>
          </p:cNvPicPr>
          <p:nvPr/>
        </p:nvPicPr>
        <p:blipFill>
          <a:blip r:embed="rId4"/>
          <a:stretch>
            <a:fillRect/>
          </a:stretch>
        </p:blipFill>
        <p:spPr>
          <a:xfrm>
            <a:off x="1416050" y="5092485"/>
            <a:ext cx="8839380" cy="4889715"/>
          </a:xfrm>
          <a:prstGeom prst="rect">
            <a:avLst/>
          </a:prstGeom>
        </p:spPr>
      </p:pic>
      <p:sp>
        <p:nvSpPr>
          <p:cNvPr id="3" name="Rectangle 2">
            <a:extLst>
              <a:ext uri="{FF2B5EF4-FFF2-40B4-BE49-F238E27FC236}">
                <a16:creationId xmlns:a16="http://schemas.microsoft.com/office/drawing/2014/main" id="{4BBF6B2E-558D-C84E-A114-6218D91C1327}"/>
              </a:ext>
            </a:extLst>
          </p:cNvPr>
          <p:cNvSpPr/>
          <p:nvPr/>
        </p:nvSpPr>
        <p:spPr>
          <a:xfrm>
            <a:off x="4089037" y="4387632"/>
            <a:ext cx="4450257" cy="461665"/>
          </a:xfrm>
          <a:prstGeom prst="rect">
            <a:avLst/>
          </a:prstGeom>
        </p:spPr>
        <p:txBody>
          <a:bodyPr wrap="none">
            <a:spAutoFit/>
          </a:bodyPr>
          <a:lstStyle/>
          <a:p>
            <a:r>
              <a:rPr lang="en-GB" sz="2400" dirty="0"/>
              <a:t>Review length helpfulness ratio</a:t>
            </a:r>
            <a:endParaRPr lang="en-US" sz="2400" dirty="0"/>
          </a:p>
        </p:txBody>
      </p:sp>
      <p:sp>
        <p:nvSpPr>
          <p:cNvPr id="8" name="Rectangle 7">
            <a:extLst>
              <a:ext uri="{FF2B5EF4-FFF2-40B4-BE49-F238E27FC236}">
                <a16:creationId xmlns:a16="http://schemas.microsoft.com/office/drawing/2014/main" id="{5D226780-7209-954C-9626-806239606B72}"/>
              </a:ext>
            </a:extLst>
          </p:cNvPr>
          <p:cNvSpPr/>
          <p:nvPr/>
        </p:nvSpPr>
        <p:spPr>
          <a:xfrm rot="16200000">
            <a:off x="866059" y="7146380"/>
            <a:ext cx="1099981" cy="523220"/>
          </a:xfrm>
          <a:prstGeom prst="rect">
            <a:avLst/>
          </a:prstGeom>
        </p:spPr>
        <p:txBody>
          <a:bodyPr wrap="none">
            <a:spAutoFit/>
          </a:bodyPr>
          <a:lstStyle/>
          <a:p>
            <a:r>
              <a:rPr lang="en-GB" dirty="0"/>
              <a:t>Word count</a:t>
            </a:r>
          </a:p>
          <a:p>
            <a:endParaRPr lang="en-US" dirty="0"/>
          </a:p>
        </p:txBody>
      </p:sp>
    </p:spTree>
    <p:extLst>
      <p:ext uri="{BB962C8B-B14F-4D97-AF65-F5344CB8AC3E}">
        <p14:creationId xmlns:p14="http://schemas.microsoft.com/office/powerpoint/2010/main" val="491931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CCCC08-FF7E-8A41-A289-4FDF64954C61}"/>
              </a:ext>
            </a:extLst>
          </p:cNvPr>
          <p:cNvSpPr/>
          <p:nvPr/>
        </p:nvSpPr>
        <p:spPr>
          <a:xfrm>
            <a:off x="1981200" y="1155427"/>
            <a:ext cx="19329400" cy="1282915"/>
          </a:xfrm>
          <a:prstGeom prst="rect">
            <a:avLst/>
          </a:prstGeom>
        </p:spPr>
        <p:txBody>
          <a:bodyPr wrap="square">
            <a:spAutoFit/>
          </a:bodyPr>
          <a:lstStyle/>
          <a:p>
            <a:pPr lvl="0">
              <a:lnSpc>
                <a:spcPct val="80000"/>
              </a:lnSpc>
              <a:buClr>
                <a:srgbClr val="212121"/>
              </a:buClr>
              <a:buSzPts val="2800"/>
            </a:pPr>
            <a:r>
              <a:rPr lang="it-IT" sz="9600" b="1" dirty="0">
                <a:solidFill>
                  <a:srgbClr val="212121"/>
                </a:solidFill>
                <a:latin typeface="Montserrat"/>
                <a:ea typeface="Montserrat"/>
                <a:cs typeface="Montserrat"/>
                <a:sym typeface="Montserrat"/>
              </a:rPr>
              <a:t>EDA: </a:t>
            </a:r>
            <a:r>
              <a:rPr lang="it-IT" sz="9600" b="1" dirty="0" err="1">
                <a:solidFill>
                  <a:srgbClr val="212121"/>
                </a:solidFill>
                <a:latin typeface="Montserrat"/>
                <a:ea typeface="Montserrat"/>
                <a:cs typeface="Montserrat"/>
                <a:sym typeface="Montserrat"/>
              </a:rPr>
              <a:t>Reviewer</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behaviour</a:t>
            </a:r>
            <a:endParaRPr lang="it-IT" sz="9600" b="1" dirty="0">
              <a:solidFill>
                <a:srgbClr val="212121"/>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C43B1572-E997-F64D-B1B4-91D63AF631B1}"/>
              </a:ext>
            </a:extLst>
          </p:cNvPr>
          <p:cNvPicPr>
            <a:picLocks noChangeAspect="1"/>
          </p:cNvPicPr>
          <p:nvPr/>
        </p:nvPicPr>
        <p:blipFill>
          <a:blip r:embed="rId3"/>
          <a:stretch>
            <a:fillRect/>
          </a:stretch>
        </p:blipFill>
        <p:spPr>
          <a:xfrm>
            <a:off x="1981200" y="5143226"/>
            <a:ext cx="3736144" cy="4483373"/>
          </a:xfrm>
          <a:prstGeom prst="rect">
            <a:avLst/>
          </a:prstGeom>
        </p:spPr>
      </p:pic>
      <p:pic>
        <p:nvPicPr>
          <p:cNvPr id="6" name="Picture 5">
            <a:extLst>
              <a:ext uri="{FF2B5EF4-FFF2-40B4-BE49-F238E27FC236}">
                <a16:creationId xmlns:a16="http://schemas.microsoft.com/office/drawing/2014/main" id="{63CF497D-D456-CB4E-BA6E-9428531A2BA6}"/>
              </a:ext>
            </a:extLst>
          </p:cNvPr>
          <p:cNvPicPr>
            <a:picLocks noChangeAspect="1"/>
          </p:cNvPicPr>
          <p:nvPr/>
        </p:nvPicPr>
        <p:blipFill>
          <a:blip r:embed="rId4"/>
          <a:stretch>
            <a:fillRect/>
          </a:stretch>
        </p:blipFill>
        <p:spPr>
          <a:xfrm>
            <a:off x="7080249" y="4009887"/>
            <a:ext cx="16369387" cy="6750050"/>
          </a:xfrm>
          <a:prstGeom prst="rect">
            <a:avLst/>
          </a:prstGeom>
        </p:spPr>
      </p:pic>
    </p:spTree>
    <p:extLst>
      <p:ext uri="{BB962C8B-B14F-4D97-AF65-F5344CB8AC3E}">
        <p14:creationId xmlns:p14="http://schemas.microsoft.com/office/powerpoint/2010/main" val="3453708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76046D-2521-2249-97F5-470E0729008C}"/>
              </a:ext>
            </a:extLst>
          </p:cNvPr>
          <p:cNvSpPr/>
          <p:nvPr/>
        </p:nvSpPr>
        <p:spPr>
          <a:xfrm>
            <a:off x="1981200" y="1155427"/>
            <a:ext cx="17279870" cy="1282915"/>
          </a:xfrm>
          <a:prstGeom prst="rect">
            <a:avLst/>
          </a:prstGeom>
        </p:spPr>
        <p:txBody>
          <a:bodyPr wrap="square">
            <a:spAutoFit/>
          </a:bodyPr>
          <a:lstStyle/>
          <a:p>
            <a:pPr lvl="0">
              <a:lnSpc>
                <a:spcPct val="80000"/>
              </a:lnSpc>
              <a:buClr>
                <a:srgbClr val="212121"/>
              </a:buClr>
              <a:buSzPts val="2800"/>
            </a:pPr>
            <a:r>
              <a:rPr lang="it-IT" sz="9600" b="1" dirty="0">
                <a:solidFill>
                  <a:srgbClr val="212121"/>
                </a:solidFill>
                <a:latin typeface="Montserrat"/>
                <a:ea typeface="Montserrat"/>
                <a:cs typeface="Montserrat"/>
                <a:sym typeface="Montserrat"/>
              </a:rPr>
              <a:t>EDA: </a:t>
            </a:r>
            <a:r>
              <a:rPr lang="it-IT" sz="9600" b="1" dirty="0" err="1">
                <a:solidFill>
                  <a:srgbClr val="212121"/>
                </a:solidFill>
                <a:latin typeface="Montserrat"/>
                <a:ea typeface="Montserrat"/>
                <a:cs typeface="Montserrat"/>
                <a:sym typeface="Montserrat"/>
              </a:rPr>
              <a:t>Verified</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purchases</a:t>
            </a:r>
            <a:endParaRPr lang="it-IT" sz="9600" b="1" dirty="0">
              <a:solidFill>
                <a:srgbClr val="212121"/>
              </a:solidFill>
              <a:latin typeface="Montserrat"/>
              <a:ea typeface="Montserrat"/>
              <a:cs typeface="Montserrat"/>
              <a:sym typeface="Montserrat"/>
            </a:endParaRPr>
          </a:p>
        </p:txBody>
      </p:sp>
      <p:pic>
        <p:nvPicPr>
          <p:cNvPr id="7" name="Picture 6">
            <a:extLst>
              <a:ext uri="{FF2B5EF4-FFF2-40B4-BE49-F238E27FC236}">
                <a16:creationId xmlns:a16="http://schemas.microsoft.com/office/drawing/2014/main" id="{4812DBE7-E223-5A4B-83B1-1F1E982ECCEB}"/>
              </a:ext>
            </a:extLst>
          </p:cNvPr>
          <p:cNvPicPr>
            <a:picLocks noChangeAspect="1"/>
          </p:cNvPicPr>
          <p:nvPr/>
        </p:nvPicPr>
        <p:blipFill>
          <a:blip r:embed="rId3"/>
          <a:stretch>
            <a:fillRect/>
          </a:stretch>
        </p:blipFill>
        <p:spPr>
          <a:xfrm>
            <a:off x="6400800" y="4368800"/>
            <a:ext cx="9710670" cy="6629400"/>
          </a:xfrm>
          <a:prstGeom prst="rect">
            <a:avLst/>
          </a:prstGeom>
        </p:spPr>
      </p:pic>
    </p:spTree>
    <p:extLst>
      <p:ext uri="{BB962C8B-B14F-4D97-AF65-F5344CB8AC3E}">
        <p14:creationId xmlns:p14="http://schemas.microsoft.com/office/powerpoint/2010/main" val="1888577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31166C-BE43-634D-8C23-1C6F0976C046}"/>
              </a:ext>
            </a:extLst>
          </p:cNvPr>
          <p:cNvPicPr>
            <a:picLocks noChangeAspect="1"/>
          </p:cNvPicPr>
          <p:nvPr/>
        </p:nvPicPr>
        <p:blipFill>
          <a:blip r:embed="rId3"/>
          <a:stretch>
            <a:fillRect/>
          </a:stretch>
        </p:blipFill>
        <p:spPr>
          <a:xfrm>
            <a:off x="5867522" y="4277946"/>
            <a:ext cx="2552700" cy="6756400"/>
          </a:xfrm>
          <a:prstGeom prst="rect">
            <a:avLst/>
          </a:prstGeom>
        </p:spPr>
      </p:pic>
      <p:pic>
        <p:nvPicPr>
          <p:cNvPr id="9" name="Picture 8">
            <a:extLst>
              <a:ext uri="{FF2B5EF4-FFF2-40B4-BE49-F238E27FC236}">
                <a16:creationId xmlns:a16="http://schemas.microsoft.com/office/drawing/2014/main" id="{167F1BF0-75D9-0C4F-9841-9F0F1A339D15}"/>
              </a:ext>
            </a:extLst>
          </p:cNvPr>
          <p:cNvPicPr>
            <a:picLocks noChangeAspect="1"/>
          </p:cNvPicPr>
          <p:nvPr/>
        </p:nvPicPr>
        <p:blipFill>
          <a:blip r:embed="rId4"/>
          <a:stretch>
            <a:fillRect/>
          </a:stretch>
        </p:blipFill>
        <p:spPr>
          <a:xfrm>
            <a:off x="2016369" y="4208096"/>
            <a:ext cx="2590800" cy="6896100"/>
          </a:xfrm>
          <a:prstGeom prst="rect">
            <a:avLst/>
          </a:prstGeom>
        </p:spPr>
      </p:pic>
      <p:sp>
        <p:nvSpPr>
          <p:cNvPr id="10" name="Rectangle 9">
            <a:extLst>
              <a:ext uri="{FF2B5EF4-FFF2-40B4-BE49-F238E27FC236}">
                <a16:creationId xmlns:a16="http://schemas.microsoft.com/office/drawing/2014/main" id="{87F80E86-CF04-BC47-AADB-88B237D31F99}"/>
              </a:ext>
            </a:extLst>
          </p:cNvPr>
          <p:cNvSpPr/>
          <p:nvPr/>
        </p:nvSpPr>
        <p:spPr>
          <a:xfrm>
            <a:off x="1981200" y="1155427"/>
            <a:ext cx="12192000" cy="1282915"/>
          </a:xfrm>
          <a:prstGeom prst="rect">
            <a:avLst/>
          </a:prstGeom>
        </p:spPr>
        <p:txBody>
          <a:bodyPr>
            <a:spAutoFit/>
          </a:bodyPr>
          <a:lstStyle/>
          <a:p>
            <a:pPr lvl="0">
              <a:lnSpc>
                <a:spcPct val="80000"/>
              </a:lnSpc>
              <a:buClr>
                <a:srgbClr val="212121"/>
              </a:buClr>
              <a:buSzPts val="2800"/>
            </a:pPr>
            <a:r>
              <a:rPr lang="it-IT" sz="9600" b="1" dirty="0">
                <a:solidFill>
                  <a:srgbClr val="212121"/>
                </a:solidFill>
                <a:latin typeface="Montserrat"/>
                <a:ea typeface="Montserrat"/>
                <a:cs typeface="Montserrat"/>
                <a:sym typeface="Montserrat"/>
              </a:rPr>
              <a:t>EDA: text </a:t>
            </a:r>
            <a:r>
              <a:rPr lang="it-IT" sz="9600" b="1" dirty="0" err="1">
                <a:solidFill>
                  <a:srgbClr val="212121"/>
                </a:solidFill>
                <a:latin typeface="Montserrat"/>
                <a:ea typeface="Montserrat"/>
                <a:cs typeface="Montserrat"/>
                <a:sym typeface="Montserrat"/>
              </a:rPr>
              <a:t>features</a:t>
            </a:r>
            <a:endParaRPr lang="it-IT" sz="9600" b="1" dirty="0">
              <a:solidFill>
                <a:srgbClr val="212121"/>
              </a:solidFill>
              <a:latin typeface="Montserrat"/>
              <a:ea typeface="Montserrat"/>
              <a:cs typeface="Montserrat"/>
              <a:sym typeface="Montserrat"/>
            </a:endParaRPr>
          </a:p>
        </p:txBody>
      </p:sp>
      <p:pic>
        <p:nvPicPr>
          <p:cNvPr id="11" name="Picture 10">
            <a:extLst>
              <a:ext uri="{FF2B5EF4-FFF2-40B4-BE49-F238E27FC236}">
                <a16:creationId xmlns:a16="http://schemas.microsoft.com/office/drawing/2014/main" id="{AD6498C7-E082-0B4E-A4A5-DA608555605A}"/>
              </a:ext>
            </a:extLst>
          </p:cNvPr>
          <p:cNvPicPr>
            <a:picLocks noChangeAspect="1"/>
          </p:cNvPicPr>
          <p:nvPr/>
        </p:nvPicPr>
        <p:blipFill>
          <a:blip r:embed="rId5"/>
          <a:stretch>
            <a:fillRect/>
          </a:stretch>
        </p:blipFill>
        <p:spPr>
          <a:xfrm>
            <a:off x="9417050" y="3914042"/>
            <a:ext cx="13982700" cy="7086600"/>
          </a:xfrm>
          <a:prstGeom prst="rect">
            <a:avLst/>
          </a:prstGeom>
        </p:spPr>
      </p:pic>
      <p:sp>
        <p:nvSpPr>
          <p:cNvPr id="12" name="TextBox 11">
            <a:extLst>
              <a:ext uri="{FF2B5EF4-FFF2-40B4-BE49-F238E27FC236}">
                <a16:creationId xmlns:a16="http://schemas.microsoft.com/office/drawing/2014/main" id="{BD47FFC7-C77E-D144-8368-74AA67E6DB8C}"/>
              </a:ext>
            </a:extLst>
          </p:cNvPr>
          <p:cNvSpPr txBox="1"/>
          <p:nvPr/>
        </p:nvSpPr>
        <p:spPr>
          <a:xfrm>
            <a:off x="2509946" y="3606265"/>
            <a:ext cx="1527982" cy="307777"/>
          </a:xfrm>
          <a:prstGeom prst="rect">
            <a:avLst/>
          </a:prstGeom>
          <a:noFill/>
        </p:spPr>
        <p:txBody>
          <a:bodyPr wrap="none" rtlCol="0">
            <a:spAutoFit/>
          </a:bodyPr>
          <a:lstStyle/>
          <a:p>
            <a:r>
              <a:rPr lang="en-GB" dirty="0"/>
              <a:t>One star reviews</a:t>
            </a:r>
            <a:endParaRPr lang="en-US" dirty="0"/>
          </a:p>
        </p:txBody>
      </p:sp>
      <p:sp>
        <p:nvSpPr>
          <p:cNvPr id="13" name="Rectangle 12">
            <a:extLst>
              <a:ext uri="{FF2B5EF4-FFF2-40B4-BE49-F238E27FC236}">
                <a16:creationId xmlns:a16="http://schemas.microsoft.com/office/drawing/2014/main" id="{BA65864C-3260-C441-BC04-0385CED73C25}"/>
              </a:ext>
            </a:extLst>
          </p:cNvPr>
          <p:cNvSpPr/>
          <p:nvPr/>
        </p:nvSpPr>
        <p:spPr>
          <a:xfrm>
            <a:off x="6742960" y="3606264"/>
            <a:ext cx="1527982" cy="307777"/>
          </a:xfrm>
          <a:prstGeom prst="rect">
            <a:avLst/>
          </a:prstGeom>
        </p:spPr>
        <p:txBody>
          <a:bodyPr wrap="none">
            <a:spAutoFit/>
          </a:bodyPr>
          <a:lstStyle/>
          <a:p>
            <a:r>
              <a:rPr lang="en-GB" dirty="0"/>
              <a:t>Five star reviews</a:t>
            </a:r>
          </a:p>
        </p:txBody>
      </p:sp>
    </p:spTree>
    <p:extLst>
      <p:ext uri="{BB962C8B-B14F-4D97-AF65-F5344CB8AC3E}">
        <p14:creationId xmlns:p14="http://schemas.microsoft.com/office/powerpoint/2010/main" val="1166838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BE1DD9-7447-7543-82DA-CC1DF2CDAE4C}"/>
              </a:ext>
            </a:extLst>
          </p:cNvPr>
          <p:cNvPicPr>
            <a:picLocks noChangeAspect="1"/>
          </p:cNvPicPr>
          <p:nvPr/>
        </p:nvPicPr>
        <p:blipFill>
          <a:blip r:embed="rId3"/>
          <a:stretch>
            <a:fillRect/>
          </a:stretch>
        </p:blipFill>
        <p:spPr>
          <a:xfrm>
            <a:off x="730250" y="371197"/>
            <a:ext cx="12934950" cy="13344803"/>
          </a:xfrm>
          <a:prstGeom prst="rect">
            <a:avLst/>
          </a:prstGeom>
        </p:spPr>
      </p:pic>
      <p:sp>
        <p:nvSpPr>
          <p:cNvPr id="8" name="Rectangle 7">
            <a:extLst>
              <a:ext uri="{FF2B5EF4-FFF2-40B4-BE49-F238E27FC236}">
                <a16:creationId xmlns:a16="http://schemas.microsoft.com/office/drawing/2014/main" id="{E1D8B507-B1A0-5542-9DC2-35C2A14912FA}"/>
              </a:ext>
            </a:extLst>
          </p:cNvPr>
          <p:cNvSpPr/>
          <p:nvPr/>
        </p:nvSpPr>
        <p:spPr>
          <a:xfrm>
            <a:off x="4140200" y="622027"/>
            <a:ext cx="12192000" cy="1282915"/>
          </a:xfrm>
          <a:prstGeom prst="rect">
            <a:avLst/>
          </a:prstGeom>
        </p:spPr>
        <p:txBody>
          <a:bodyPr>
            <a:spAutoFit/>
          </a:bodyPr>
          <a:lstStyle/>
          <a:p>
            <a:pPr lvl="0">
              <a:lnSpc>
                <a:spcPct val="80000"/>
              </a:lnSpc>
              <a:buClr>
                <a:srgbClr val="212121"/>
              </a:buClr>
              <a:buSzPts val="2800"/>
            </a:pPr>
            <a:r>
              <a:rPr lang="it-IT" sz="9600" b="1" dirty="0" err="1">
                <a:solidFill>
                  <a:srgbClr val="212121"/>
                </a:solidFill>
                <a:latin typeface="Montserrat"/>
                <a:ea typeface="Montserrat"/>
                <a:cs typeface="Montserrat"/>
                <a:sym typeface="Montserrat"/>
              </a:rPr>
              <a:t>Heatmap</a:t>
            </a:r>
            <a:endParaRPr lang="it-IT" sz="9600" b="1" dirty="0">
              <a:solidFill>
                <a:srgbClr val="212121"/>
              </a:solidFill>
              <a:latin typeface="Montserrat"/>
              <a:ea typeface="Montserrat"/>
              <a:cs typeface="Montserrat"/>
              <a:sym typeface="Montserrat"/>
            </a:endParaRPr>
          </a:p>
        </p:txBody>
      </p:sp>
    </p:spTree>
    <p:extLst>
      <p:ext uri="{BB962C8B-B14F-4D97-AF65-F5344CB8AC3E}">
        <p14:creationId xmlns:p14="http://schemas.microsoft.com/office/powerpoint/2010/main" val="2623120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9"/>
          <p:cNvSpPr txBox="1"/>
          <p:nvPr/>
        </p:nvSpPr>
        <p:spPr>
          <a:xfrm>
            <a:off x="2032000" y="1708348"/>
            <a:ext cx="10160196" cy="2036465"/>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212121"/>
              </a:buClr>
              <a:buSzPts val="2800"/>
              <a:buFont typeface="Montserrat"/>
              <a:buNone/>
            </a:pPr>
            <a:r>
              <a:rPr lang="it-IT" sz="11200" b="1">
                <a:solidFill>
                  <a:srgbClr val="212121"/>
                </a:solidFill>
                <a:latin typeface="Montserrat"/>
                <a:ea typeface="Montserrat"/>
                <a:cs typeface="Montserrat"/>
                <a:sym typeface="Montserrat"/>
              </a:rPr>
              <a:t>Success Metrics</a:t>
            </a:r>
            <a:endParaRPr/>
          </a:p>
        </p:txBody>
      </p:sp>
      <p:sp>
        <p:nvSpPr>
          <p:cNvPr id="386" name="Google Shape;386;p59"/>
          <p:cNvSpPr/>
          <p:nvPr/>
        </p:nvSpPr>
        <p:spPr>
          <a:xfrm>
            <a:off x="2027136" y="5146676"/>
            <a:ext cx="10164864" cy="4824512"/>
          </a:xfrm>
          <a:prstGeom prst="rect">
            <a:avLst/>
          </a:prstGeom>
          <a:noFill/>
          <a:ln>
            <a:noFill/>
          </a:ln>
        </p:spPr>
        <p:txBody>
          <a:bodyPr spcFirstLastPara="1" wrap="square" lIns="50800" tIns="50800" rIns="50800" bIns="50800" anchor="t" anchorCtr="0">
            <a:noAutofit/>
          </a:bodyPr>
          <a:lstStyle/>
          <a:p>
            <a:pPr marL="457200" marR="0" lvl="0" indent="0" algn="l" rtl="0">
              <a:lnSpc>
                <a:spcPct val="120000"/>
              </a:lnSpc>
              <a:spcBef>
                <a:spcPts val="0"/>
              </a:spcBef>
              <a:spcAft>
                <a:spcPts val="0"/>
              </a:spcAft>
              <a:buNone/>
            </a:pPr>
            <a:endParaRPr sz="3000" dirty="0">
              <a:solidFill>
                <a:srgbClr val="5E5E5E"/>
              </a:solidFill>
              <a:latin typeface="Montserrat"/>
              <a:ea typeface="Montserrat"/>
              <a:cs typeface="Montserrat"/>
              <a:sym typeface="Montserrat"/>
            </a:endParaRPr>
          </a:p>
          <a:p>
            <a:pPr marL="457200" marR="0" lvl="0" indent="-419100" algn="l" rtl="0">
              <a:lnSpc>
                <a:spcPct val="120000"/>
              </a:lnSpc>
              <a:spcBef>
                <a:spcPts val="0"/>
              </a:spcBef>
              <a:spcAft>
                <a:spcPts val="0"/>
              </a:spcAft>
              <a:buClr>
                <a:srgbClr val="5E5E5E"/>
              </a:buClr>
              <a:buSzPts val="3000"/>
              <a:buFont typeface="Montserrat"/>
              <a:buChar char="●"/>
            </a:pPr>
            <a:r>
              <a:rPr lang="it-IT" sz="3000" dirty="0">
                <a:solidFill>
                  <a:srgbClr val="5E5E5E"/>
                </a:solidFill>
                <a:latin typeface="Montserrat"/>
                <a:ea typeface="Montserrat"/>
                <a:cs typeface="Montserrat"/>
                <a:sym typeface="Montserrat"/>
              </a:rPr>
              <a:t>Model </a:t>
            </a:r>
            <a:r>
              <a:rPr lang="it-IT" sz="3000" dirty="0" err="1">
                <a:solidFill>
                  <a:srgbClr val="5E5E5E"/>
                </a:solidFill>
                <a:latin typeface="Montserrat"/>
                <a:ea typeface="Montserrat"/>
                <a:cs typeface="Montserrat"/>
                <a:sym typeface="Montserrat"/>
              </a:rPr>
              <a:t>that</a:t>
            </a:r>
            <a:r>
              <a:rPr lang="it-IT" sz="3000" dirty="0">
                <a:solidFill>
                  <a:srgbClr val="5E5E5E"/>
                </a:solidFill>
                <a:latin typeface="Montserrat"/>
                <a:ea typeface="Montserrat"/>
                <a:cs typeface="Montserrat"/>
                <a:sym typeface="Montserrat"/>
              </a:rPr>
              <a:t> </a:t>
            </a:r>
            <a:r>
              <a:rPr lang="it-IT" sz="3000" dirty="0" err="1">
                <a:solidFill>
                  <a:srgbClr val="5E5E5E"/>
                </a:solidFill>
                <a:latin typeface="Montserrat"/>
                <a:ea typeface="Montserrat"/>
                <a:cs typeface="Montserrat"/>
                <a:sym typeface="Montserrat"/>
              </a:rPr>
              <a:t>performs</a:t>
            </a:r>
            <a:r>
              <a:rPr lang="it-IT" sz="3000" dirty="0">
                <a:solidFill>
                  <a:srgbClr val="5E5E5E"/>
                </a:solidFill>
                <a:latin typeface="Montserrat"/>
                <a:ea typeface="Montserrat"/>
                <a:cs typeface="Montserrat"/>
                <a:sym typeface="Montserrat"/>
              </a:rPr>
              <a:t> </a:t>
            </a:r>
            <a:r>
              <a:rPr lang="it-IT" sz="3000" dirty="0" err="1">
                <a:solidFill>
                  <a:srgbClr val="5E5E5E"/>
                </a:solidFill>
                <a:latin typeface="Montserrat"/>
                <a:ea typeface="Montserrat"/>
                <a:cs typeface="Montserrat"/>
                <a:sym typeface="Montserrat"/>
              </a:rPr>
              <a:t>above</a:t>
            </a:r>
            <a:r>
              <a:rPr lang="it-IT" sz="3000" dirty="0">
                <a:solidFill>
                  <a:srgbClr val="5E5E5E"/>
                </a:solidFill>
                <a:latin typeface="Montserrat"/>
                <a:ea typeface="Montserrat"/>
                <a:cs typeface="Montserrat"/>
                <a:sym typeface="Montserrat"/>
              </a:rPr>
              <a:t> the baseline score 0.713.</a:t>
            </a:r>
          </a:p>
          <a:p>
            <a:pPr marL="457200" marR="0" lvl="0" indent="-419100" algn="l" rtl="0">
              <a:lnSpc>
                <a:spcPct val="120000"/>
              </a:lnSpc>
              <a:spcBef>
                <a:spcPts val="0"/>
              </a:spcBef>
              <a:spcAft>
                <a:spcPts val="0"/>
              </a:spcAft>
              <a:buClr>
                <a:srgbClr val="5E5E5E"/>
              </a:buClr>
              <a:buSzPts val="3000"/>
              <a:buFont typeface="Montserrat"/>
              <a:buChar char="●"/>
            </a:pPr>
            <a:r>
              <a:rPr lang="it-IT" sz="3000" dirty="0">
                <a:solidFill>
                  <a:srgbClr val="5E5E5E"/>
                </a:solidFill>
                <a:latin typeface="Montserrat"/>
                <a:ea typeface="Montserrat"/>
                <a:cs typeface="Montserrat"/>
                <a:sym typeface="Montserrat"/>
              </a:rPr>
              <a:t> </a:t>
            </a:r>
            <a:r>
              <a:rPr lang="it-IT" sz="3000" dirty="0" err="1">
                <a:solidFill>
                  <a:srgbClr val="5E5E5E"/>
                </a:solidFill>
                <a:latin typeface="Montserrat"/>
                <a:ea typeface="Montserrat"/>
                <a:cs typeface="Montserrat"/>
                <a:sym typeface="Montserrat"/>
              </a:rPr>
              <a:t>Accuracy</a:t>
            </a:r>
            <a:r>
              <a:rPr lang="it-IT" sz="3000" dirty="0">
                <a:solidFill>
                  <a:srgbClr val="5E5E5E"/>
                </a:solidFill>
                <a:latin typeface="Montserrat"/>
                <a:ea typeface="Montserrat"/>
                <a:cs typeface="Montserrat"/>
                <a:sym typeface="Montserrat"/>
              </a:rPr>
              <a:t>, Precision, </a:t>
            </a:r>
            <a:r>
              <a:rPr lang="it-IT" sz="3000" dirty="0" err="1">
                <a:solidFill>
                  <a:srgbClr val="5E5E5E"/>
                </a:solidFill>
                <a:latin typeface="Montserrat"/>
                <a:ea typeface="Montserrat"/>
                <a:cs typeface="Montserrat"/>
                <a:sym typeface="Montserrat"/>
              </a:rPr>
              <a:t>Recall</a:t>
            </a:r>
            <a:r>
              <a:rPr lang="it-IT" sz="3000" dirty="0">
                <a:solidFill>
                  <a:srgbClr val="5E5E5E"/>
                </a:solidFill>
                <a:latin typeface="Montserrat"/>
                <a:ea typeface="Montserrat"/>
                <a:cs typeface="Montserrat"/>
                <a:sym typeface="Montserrat"/>
              </a:rPr>
              <a:t>, F1.</a:t>
            </a:r>
            <a:endParaRPr sz="3000" dirty="0">
              <a:solidFill>
                <a:srgbClr val="5E5E5E"/>
              </a:solidFill>
              <a:latin typeface="Montserrat"/>
              <a:ea typeface="Montserrat"/>
              <a:cs typeface="Montserrat"/>
              <a:sym typeface="Montserrat"/>
            </a:endParaRPr>
          </a:p>
        </p:txBody>
      </p:sp>
      <p:pic>
        <p:nvPicPr>
          <p:cNvPr id="387" name="Google Shape;387;p59"/>
          <p:cNvPicPr preferRelativeResize="0"/>
          <p:nvPr/>
        </p:nvPicPr>
        <p:blipFill rotWithShape="1">
          <a:blip r:embed="rId3">
            <a:alphaModFix/>
          </a:blip>
          <a:srcRect l="12496" r="12496"/>
          <a:stretch/>
        </p:blipFill>
        <p:spPr>
          <a:xfrm rot="-2700000">
            <a:off x="14326994" y="575595"/>
            <a:ext cx="13251464" cy="13250615"/>
          </a:xfrm>
          <a:prstGeom prst="roundRect">
            <a:avLst>
              <a:gd name="adj" fmla="val 30205"/>
            </a:avLst>
          </a:prstGeom>
          <a:noFill/>
          <a:ln>
            <a:noFill/>
          </a:ln>
        </p:spPr>
      </p:pic>
      <p:pic>
        <p:nvPicPr>
          <p:cNvPr id="2" name="Picture 1">
            <a:extLst>
              <a:ext uri="{FF2B5EF4-FFF2-40B4-BE49-F238E27FC236}">
                <a16:creationId xmlns:a16="http://schemas.microsoft.com/office/drawing/2014/main" id="{1A169939-D842-F14D-99BE-E46375BC7FAA}"/>
              </a:ext>
            </a:extLst>
          </p:cNvPr>
          <p:cNvPicPr>
            <a:picLocks noChangeAspect="1"/>
          </p:cNvPicPr>
          <p:nvPr/>
        </p:nvPicPr>
        <p:blipFill>
          <a:blip r:embed="rId4"/>
          <a:stretch>
            <a:fillRect/>
          </a:stretch>
        </p:blipFill>
        <p:spPr>
          <a:xfrm>
            <a:off x="2489022" y="7901460"/>
            <a:ext cx="3937000" cy="952500"/>
          </a:xfrm>
          <a:prstGeom prst="rect">
            <a:avLst/>
          </a:prstGeom>
        </p:spPr>
      </p:pic>
      <p:pic>
        <p:nvPicPr>
          <p:cNvPr id="3" name="Picture 2">
            <a:extLst>
              <a:ext uri="{FF2B5EF4-FFF2-40B4-BE49-F238E27FC236}">
                <a16:creationId xmlns:a16="http://schemas.microsoft.com/office/drawing/2014/main" id="{16136609-8300-2842-B627-EB64A11FB999}"/>
              </a:ext>
            </a:extLst>
          </p:cNvPr>
          <p:cNvPicPr>
            <a:picLocks noChangeAspect="1"/>
          </p:cNvPicPr>
          <p:nvPr/>
        </p:nvPicPr>
        <p:blipFill>
          <a:blip r:embed="rId5"/>
          <a:stretch>
            <a:fillRect/>
          </a:stretch>
        </p:blipFill>
        <p:spPr>
          <a:xfrm>
            <a:off x="2565648" y="9196488"/>
            <a:ext cx="2705100" cy="774700"/>
          </a:xfrm>
          <a:prstGeom prst="rect">
            <a:avLst/>
          </a:prstGeom>
        </p:spPr>
      </p:pic>
      <p:pic>
        <p:nvPicPr>
          <p:cNvPr id="4" name="Picture 3">
            <a:extLst>
              <a:ext uri="{FF2B5EF4-FFF2-40B4-BE49-F238E27FC236}">
                <a16:creationId xmlns:a16="http://schemas.microsoft.com/office/drawing/2014/main" id="{A6986524-C715-E74E-A958-5F64FD2C3B72}"/>
              </a:ext>
            </a:extLst>
          </p:cNvPr>
          <p:cNvPicPr>
            <a:picLocks noChangeAspect="1"/>
          </p:cNvPicPr>
          <p:nvPr/>
        </p:nvPicPr>
        <p:blipFill>
          <a:blip r:embed="rId6"/>
          <a:stretch>
            <a:fillRect/>
          </a:stretch>
        </p:blipFill>
        <p:spPr>
          <a:xfrm>
            <a:off x="2565648" y="10277900"/>
            <a:ext cx="2616200" cy="749300"/>
          </a:xfrm>
          <a:prstGeom prst="rect">
            <a:avLst/>
          </a:prstGeom>
        </p:spPr>
      </p:pic>
      <p:pic>
        <p:nvPicPr>
          <p:cNvPr id="5" name="Picture 4">
            <a:extLst>
              <a:ext uri="{FF2B5EF4-FFF2-40B4-BE49-F238E27FC236}">
                <a16:creationId xmlns:a16="http://schemas.microsoft.com/office/drawing/2014/main" id="{AEB04EB1-51B9-334C-88BD-E04D7D42AFDC}"/>
              </a:ext>
            </a:extLst>
          </p:cNvPr>
          <p:cNvPicPr>
            <a:picLocks noChangeAspect="1"/>
          </p:cNvPicPr>
          <p:nvPr/>
        </p:nvPicPr>
        <p:blipFill>
          <a:blip r:embed="rId7"/>
          <a:stretch>
            <a:fillRect/>
          </a:stretch>
        </p:blipFill>
        <p:spPr>
          <a:xfrm>
            <a:off x="2591048" y="11290129"/>
            <a:ext cx="3911600" cy="850900"/>
          </a:xfrm>
          <a:prstGeom prst="rect">
            <a:avLst/>
          </a:prstGeom>
        </p:spPr>
      </p:pic>
      <p:pic>
        <p:nvPicPr>
          <p:cNvPr id="6" name="Picture 5">
            <a:extLst>
              <a:ext uri="{FF2B5EF4-FFF2-40B4-BE49-F238E27FC236}">
                <a16:creationId xmlns:a16="http://schemas.microsoft.com/office/drawing/2014/main" id="{43E86CCD-7C23-1D46-8F29-022254C99C2D}"/>
              </a:ext>
            </a:extLst>
          </p:cNvPr>
          <p:cNvPicPr>
            <a:picLocks noChangeAspect="1"/>
          </p:cNvPicPr>
          <p:nvPr/>
        </p:nvPicPr>
        <p:blipFill>
          <a:blip r:embed="rId8"/>
          <a:stretch>
            <a:fillRect/>
          </a:stretch>
        </p:blipFill>
        <p:spPr>
          <a:xfrm>
            <a:off x="8501660" y="8597582"/>
            <a:ext cx="2992266" cy="2429618"/>
          </a:xfrm>
          <a:prstGeom prst="rect">
            <a:avLst/>
          </a:prstGeom>
        </p:spPr>
      </p:pic>
      <p:sp>
        <p:nvSpPr>
          <p:cNvPr id="7" name="Rectangle 6">
            <a:extLst>
              <a:ext uri="{FF2B5EF4-FFF2-40B4-BE49-F238E27FC236}">
                <a16:creationId xmlns:a16="http://schemas.microsoft.com/office/drawing/2014/main" id="{E790AA63-A5C1-E14B-AF41-54658B4D5803}"/>
              </a:ext>
            </a:extLst>
          </p:cNvPr>
          <p:cNvSpPr/>
          <p:nvPr/>
        </p:nvSpPr>
        <p:spPr>
          <a:xfrm>
            <a:off x="8855043" y="8059815"/>
            <a:ext cx="3336957" cy="461665"/>
          </a:xfrm>
          <a:prstGeom prst="rect">
            <a:avLst/>
          </a:prstGeom>
        </p:spPr>
        <p:txBody>
          <a:bodyPr wrap="square">
            <a:spAutoFit/>
          </a:bodyPr>
          <a:lstStyle/>
          <a:p>
            <a:r>
              <a:rPr lang="it-IT" sz="2400" dirty="0">
                <a:solidFill>
                  <a:srgbClr val="5E5E5E"/>
                </a:solidFill>
                <a:latin typeface="Montserrat"/>
                <a:sym typeface="Montserrat"/>
              </a:rPr>
              <a:t>Class </a:t>
            </a:r>
            <a:r>
              <a:rPr lang="it-IT" sz="2400" dirty="0" err="1">
                <a:solidFill>
                  <a:srgbClr val="5E5E5E"/>
                </a:solidFill>
                <a:latin typeface="Montserrat"/>
                <a:sym typeface="Montserrat"/>
              </a:rPr>
              <a:t>mean</a:t>
            </a:r>
            <a:endParaRPr lang="en-US"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0BF69-B1A8-524F-A848-2DD10FE64B17}"/>
              </a:ext>
            </a:extLst>
          </p:cNvPr>
          <p:cNvSpPr/>
          <p:nvPr/>
        </p:nvSpPr>
        <p:spPr>
          <a:xfrm>
            <a:off x="1212850" y="1123735"/>
            <a:ext cx="22377400" cy="836447"/>
          </a:xfrm>
          <a:prstGeom prst="rect">
            <a:avLst/>
          </a:prstGeom>
        </p:spPr>
        <p:txBody>
          <a:bodyPr wrap="square">
            <a:spAutoFit/>
          </a:bodyPr>
          <a:lstStyle/>
          <a:p>
            <a:pPr lvl="0">
              <a:lnSpc>
                <a:spcPct val="80000"/>
              </a:lnSpc>
              <a:buClr>
                <a:srgbClr val="212121"/>
              </a:buClr>
              <a:buSzPts val="2800"/>
            </a:pPr>
            <a:r>
              <a:rPr lang="it-IT" sz="6000" b="1" dirty="0">
                <a:solidFill>
                  <a:srgbClr val="212121"/>
                </a:solidFill>
                <a:latin typeface="Montserrat"/>
                <a:ea typeface="Montserrat"/>
                <a:cs typeface="Montserrat"/>
                <a:sym typeface="Montserrat"/>
              </a:rPr>
              <a:t>Model: single </a:t>
            </a:r>
            <a:r>
              <a:rPr lang="it-IT" sz="6000" b="1" dirty="0" err="1">
                <a:solidFill>
                  <a:srgbClr val="212121"/>
                </a:solidFill>
                <a:latin typeface="Montserrat"/>
                <a:ea typeface="Montserrat"/>
                <a:cs typeface="Montserrat"/>
                <a:sym typeface="Montserrat"/>
              </a:rPr>
              <a:t>feature</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review</a:t>
            </a:r>
            <a:r>
              <a:rPr lang="it-IT" sz="6000" b="1" dirty="0">
                <a:solidFill>
                  <a:srgbClr val="212121"/>
                </a:solidFill>
                <a:latin typeface="Montserrat"/>
                <a:ea typeface="Montserrat"/>
                <a:cs typeface="Montserrat"/>
                <a:sym typeface="Montserrat"/>
              </a:rPr>
              <a:t> body]</a:t>
            </a:r>
          </a:p>
        </p:txBody>
      </p:sp>
      <p:graphicFrame>
        <p:nvGraphicFramePr>
          <p:cNvPr id="4" name="Table 3">
            <a:extLst>
              <a:ext uri="{FF2B5EF4-FFF2-40B4-BE49-F238E27FC236}">
                <a16:creationId xmlns:a16="http://schemas.microsoft.com/office/drawing/2014/main" id="{53FA8ED0-D7D5-184B-B3CB-B186BE25D2D6}"/>
              </a:ext>
            </a:extLst>
          </p:cNvPr>
          <p:cNvGraphicFramePr>
            <a:graphicFrameLocks noGrp="1"/>
          </p:cNvGraphicFramePr>
          <p:nvPr>
            <p:extLst>
              <p:ext uri="{D42A27DB-BD31-4B8C-83A1-F6EECF244321}">
                <p14:modId xmlns:p14="http://schemas.microsoft.com/office/powerpoint/2010/main" val="1034788527"/>
              </p:ext>
            </p:extLst>
          </p:nvPr>
        </p:nvGraphicFramePr>
        <p:xfrm>
          <a:off x="1212849" y="2737739"/>
          <a:ext cx="22377401" cy="9724531"/>
        </p:xfrm>
        <a:graphic>
          <a:graphicData uri="http://schemas.openxmlformats.org/drawingml/2006/table">
            <a:tbl>
              <a:tblPr firstRow="1" bandRow="1">
                <a:tableStyleId>{5940675A-B579-460E-94D1-54222C63F5DA}</a:tableStyleId>
              </a:tblPr>
              <a:tblGrid>
                <a:gridCol w="3867298">
                  <a:extLst>
                    <a:ext uri="{9D8B030D-6E8A-4147-A177-3AD203B41FA5}">
                      <a16:colId xmlns:a16="http://schemas.microsoft.com/office/drawing/2014/main" val="1320121035"/>
                    </a:ext>
                  </a:extLst>
                </a:gridCol>
                <a:gridCol w="6926323">
                  <a:extLst>
                    <a:ext uri="{9D8B030D-6E8A-4147-A177-3AD203B41FA5}">
                      <a16:colId xmlns:a16="http://schemas.microsoft.com/office/drawing/2014/main" val="3229831757"/>
                    </a:ext>
                  </a:extLst>
                </a:gridCol>
                <a:gridCol w="2403164">
                  <a:extLst>
                    <a:ext uri="{9D8B030D-6E8A-4147-A177-3AD203B41FA5}">
                      <a16:colId xmlns:a16="http://schemas.microsoft.com/office/drawing/2014/main" val="3350301363"/>
                    </a:ext>
                  </a:extLst>
                </a:gridCol>
                <a:gridCol w="2545519">
                  <a:extLst>
                    <a:ext uri="{9D8B030D-6E8A-4147-A177-3AD203B41FA5}">
                      <a16:colId xmlns:a16="http://schemas.microsoft.com/office/drawing/2014/main" val="4254517489"/>
                    </a:ext>
                  </a:extLst>
                </a:gridCol>
                <a:gridCol w="2545519">
                  <a:extLst>
                    <a:ext uri="{9D8B030D-6E8A-4147-A177-3AD203B41FA5}">
                      <a16:colId xmlns:a16="http://schemas.microsoft.com/office/drawing/2014/main" val="4233232639"/>
                    </a:ext>
                  </a:extLst>
                </a:gridCol>
                <a:gridCol w="2545519">
                  <a:extLst>
                    <a:ext uri="{9D8B030D-6E8A-4147-A177-3AD203B41FA5}">
                      <a16:colId xmlns:a16="http://schemas.microsoft.com/office/drawing/2014/main" val="1059067125"/>
                    </a:ext>
                  </a:extLst>
                </a:gridCol>
                <a:gridCol w="1544059">
                  <a:extLst>
                    <a:ext uri="{9D8B030D-6E8A-4147-A177-3AD203B41FA5}">
                      <a16:colId xmlns:a16="http://schemas.microsoft.com/office/drawing/2014/main" val="3975427436"/>
                    </a:ext>
                  </a:extLst>
                </a:gridCol>
              </a:tblGrid>
              <a:tr h="1068211">
                <a:tc>
                  <a:txBody>
                    <a:bodyPr/>
                    <a:lstStyle/>
                    <a:p>
                      <a:r>
                        <a:rPr lang="en-US" sz="2400" dirty="0">
                          <a:solidFill>
                            <a:schemeClr val="tx2">
                              <a:lumMod val="10000"/>
                            </a:schemeClr>
                          </a:solidFill>
                        </a:rPr>
                        <a:t>Model</a:t>
                      </a:r>
                    </a:p>
                  </a:txBody>
                  <a:tcPr>
                    <a:solidFill>
                      <a:schemeClr val="tx1">
                        <a:lumMod val="40000"/>
                        <a:lumOff val="60000"/>
                      </a:schemeClr>
                    </a:solidFill>
                  </a:tcPr>
                </a:tc>
                <a:tc>
                  <a:txBody>
                    <a:bodyPr/>
                    <a:lstStyle/>
                    <a:p>
                      <a:r>
                        <a:rPr lang="en-US" sz="2400" dirty="0">
                          <a:solidFill>
                            <a:schemeClr val="tx2">
                              <a:lumMod val="10000"/>
                            </a:schemeClr>
                          </a:solidFill>
                        </a:rPr>
                        <a:t>Parameters</a:t>
                      </a:r>
                    </a:p>
                  </a:txBody>
                  <a:tcPr>
                    <a:solidFill>
                      <a:schemeClr val="tx1">
                        <a:lumMod val="40000"/>
                        <a:lumOff val="60000"/>
                      </a:schemeClr>
                    </a:solidFill>
                  </a:tcPr>
                </a:tc>
                <a:tc>
                  <a:txBody>
                    <a:bodyPr/>
                    <a:lstStyle/>
                    <a:p>
                      <a:r>
                        <a:rPr lang="en-US" sz="2400" dirty="0">
                          <a:solidFill>
                            <a:schemeClr val="tx2">
                              <a:lumMod val="10000"/>
                            </a:schemeClr>
                          </a:solidFill>
                        </a:rPr>
                        <a:t>Cross Val Train</a:t>
                      </a:r>
                    </a:p>
                    <a:p>
                      <a:r>
                        <a:rPr lang="en-US" sz="2400" dirty="0">
                          <a:solidFill>
                            <a:schemeClr val="tx2">
                              <a:lumMod val="10000"/>
                            </a:schemeClr>
                          </a:solidFill>
                        </a:rPr>
                        <a:t>(Accuracy)</a:t>
                      </a:r>
                    </a:p>
                  </a:txBody>
                  <a:tcPr>
                    <a:solidFill>
                      <a:schemeClr val="tx1">
                        <a:lumMod val="40000"/>
                        <a:lumOff val="60000"/>
                      </a:schemeClr>
                    </a:solidFill>
                  </a:tcPr>
                </a:tc>
                <a:tc>
                  <a:txBody>
                    <a:bodyPr/>
                    <a:lstStyle/>
                    <a:p>
                      <a:r>
                        <a:rPr lang="en-US" sz="2400" dirty="0">
                          <a:solidFill>
                            <a:schemeClr val="tx2">
                              <a:lumMod val="10000"/>
                            </a:schemeClr>
                          </a:solidFill>
                        </a:rPr>
                        <a:t>Test set</a:t>
                      </a:r>
                    </a:p>
                    <a:p>
                      <a:r>
                        <a:rPr lang="en-US" sz="2400" dirty="0">
                          <a:solidFill>
                            <a:schemeClr val="tx2">
                              <a:lumMod val="10000"/>
                            </a:schemeClr>
                          </a:solidFill>
                        </a:rPr>
                        <a:t>(Accuracy)</a:t>
                      </a:r>
                    </a:p>
                  </a:txBody>
                  <a:tcPr>
                    <a:solidFill>
                      <a:schemeClr val="tx1">
                        <a:lumMod val="40000"/>
                        <a:lumOff val="60000"/>
                      </a:schemeClr>
                    </a:solidFill>
                  </a:tcPr>
                </a:tc>
                <a:tc>
                  <a:txBody>
                    <a:bodyPr/>
                    <a:lstStyle/>
                    <a:p>
                      <a:r>
                        <a:rPr lang="en-US" sz="2400" dirty="0">
                          <a:solidFill>
                            <a:schemeClr val="tx2">
                              <a:lumMod val="10000"/>
                            </a:schemeClr>
                          </a:solidFill>
                        </a:rPr>
                        <a:t>Weighted Average </a:t>
                      </a:r>
                    </a:p>
                    <a:p>
                      <a:r>
                        <a:rPr lang="en-US" sz="2400" dirty="0">
                          <a:solidFill>
                            <a:schemeClr val="tx2">
                              <a:lumMod val="10000"/>
                            </a:schemeClr>
                          </a:solidFill>
                        </a:rPr>
                        <a:t>(Precision)</a:t>
                      </a:r>
                    </a:p>
                  </a:txBody>
                  <a:tcPr>
                    <a:solidFill>
                      <a:schemeClr val="tx1">
                        <a:lumMod val="40000"/>
                        <a:lumOff val="60000"/>
                      </a:schemeClr>
                    </a:solidFill>
                  </a:tcPr>
                </a:tc>
                <a:tc>
                  <a:txBody>
                    <a:bodyPr/>
                    <a:lstStyle/>
                    <a:p>
                      <a:r>
                        <a:rPr lang="en-US" sz="2400" dirty="0">
                          <a:solidFill>
                            <a:schemeClr val="tx2">
                              <a:lumMod val="10000"/>
                            </a:schemeClr>
                          </a:solidFill>
                        </a:rPr>
                        <a:t>Weighted Average </a:t>
                      </a:r>
                    </a:p>
                    <a:p>
                      <a:r>
                        <a:rPr lang="en-US" sz="2400" dirty="0">
                          <a:solidFill>
                            <a:schemeClr val="tx2">
                              <a:lumMod val="10000"/>
                            </a:schemeClr>
                          </a:solidFill>
                        </a:rPr>
                        <a:t>(Recall)</a:t>
                      </a:r>
                    </a:p>
                    <a:p>
                      <a:endParaRPr lang="en-US" sz="2400" dirty="0">
                        <a:solidFill>
                          <a:schemeClr val="tx2">
                            <a:lumMod val="10000"/>
                          </a:schemeClr>
                        </a:solidFill>
                      </a:endParaRPr>
                    </a:p>
                  </a:txBody>
                  <a:tcPr>
                    <a:solidFill>
                      <a:schemeClr val="tx1">
                        <a:lumMod val="40000"/>
                        <a:lumOff val="60000"/>
                      </a:schemeClr>
                    </a:solidFill>
                  </a:tcPr>
                </a:tc>
                <a:tc>
                  <a:txBody>
                    <a:bodyPr/>
                    <a:lstStyle/>
                    <a:p>
                      <a:r>
                        <a:rPr lang="en-US" sz="2400" dirty="0">
                          <a:solidFill>
                            <a:schemeClr val="tx2">
                              <a:lumMod val="10000"/>
                            </a:schemeClr>
                          </a:solidFill>
                        </a:rPr>
                        <a:t>F1</a:t>
                      </a:r>
                    </a:p>
                  </a:txBody>
                  <a:tcPr>
                    <a:solidFill>
                      <a:schemeClr val="tx1">
                        <a:lumMod val="40000"/>
                        <a:lumOff val="60000"/>
                      </a:schemeClr>
                    </a:solidFill>
                  </a:tcPr>
                </a:tc>
                <a:extLst>
                  <a:ext uri="{0D108BD9-81ED-4DB2-BD59-A6C34878D82A}">
                    <a16:rowId xmlns:a16="http://schemas.microsoft.com/office/drawing/2014/main" val="1733133869"/>
                  </a:ext>
                </a:extLst>
              </a:tr>
              <a:tr h="1068211">
                <a:tc>
                  <a:txBody>
                    <a:bodyPr/>
                    <a:lstStyle/>
                    <a:p>
                      <a:r>
                        <a:rPr lang="en-GB" sz="2800" b="1" i="0" u="none" strike="noStrike" cap="none" dirty="0">
                          <a:solidFill>
                            <a:schemeClr val="bg2"/>
                          </a:solidFill>
                          <a:effectLst/>
                          <a:latin typeface="Merriweather Sans"/>
                          <a:ea typeface="Merriweather Sans"/>
                          <a:cs typeface="Merriweather Sans"/>
                          <a:sym typeface="Merriweather Sans"/>
                        </a:rPr>
                        <a:t>Logistic Regression</a:t>
                      </a:r>
                    </a:p>
                    <a:p>
                      <a:r>
                        <a:rPr lang="en-GB" sz="2000" b="1" i="0" u="none" strike="noStrike" cap="none" dirty="0">
                          <a:solidFill>
                            <a:schemeClr val="bg2"/>
                          </a:solidFill>
                          <a:effectLst/>
                          <a:latin typeface="Merriweather Sans"/>
                          <a:sym typeface="Merriweather Sans"/>
                        </a:rPr>
                        <a:t>Count </a:t>
                      </a:r>
                      <a:r>
                        <a:rPr lang="en-GB" sz="2000" b="1" i="0" u="none" strike="noStrike" cap="none" dirty="0" err="1">
                          <a:solidFill>
                            <a:schemeClr val="bg2"/>
                          </a:solidFill>
                          <a:effectLst/>
                          <a:latin typeface="Merriweather Sans"/>
                          <a:sym typeface="Merriweather Sans"/>
                        </a:rPr>
                        <a:t>Vectoriser</a:t>
                      </a:r>
                      <a:endParaRPr lang="en-GB" sz="2000" b="1" dirty="0">
                        <a:solidFill>
                          <a:schemeClr val="bg2"/>
                        </a:solidFill>
                        <a:effectLst/>
                      </a:endParaRPr>
                    </a:p>
                  </a:txBody>
                  <a:tcPr anchor="ctr"/>
                </a:tc>
                <a:tc>
                  <a:txBody>
                    <a:bodyPr/>
                    <a:lstStyle/>
                    <a:p>
                      <a:r>
                        <a:rPr lang="en-GB" sz="2000" dirty="0">
                          <a:solidFill>
                            <a:schemeClr val="bg2"/>
                          </a:solidFill>
                        </a:rPr>
                        <a:t>solver='</a:t>
                      </a:r>
                      <a:r>
                        <a:rPr lang="en-GB" sz="2000" dirty="0" err="1">
                          <a:solidFill>
                            <a:schemeClr val="bg2"/>
                          </a:solidFill>
                        </a:rPr>
                        <a:t>lbfgs</a:t>
                      </a:r>
                      <a:r>
                        <a:rPr lang="en-GB" sz="2000" dirty="0">
                          <a:solidFill>
                            <a:schemeClr val="bg2"/>
                          </a:solidFill>
                        </a:rPr>
                        <a:t>', </a:t>
                      </a:r>
                      <a:r>
                        <a:rPr lang="en-GB" sz="2000" dirty="0" err="1">
                          <a:solidFill>
                            <a:schemeClr val="bg2"/>
                          </a:solidFill>
                        </a:rPr>
                        <a:t>multi_class</a:t>
                      </a:r>
                      <a:r>
                        <a:rPr lang="en-GB" sz="2000" dirty="0">
                          <a:solidFill>
                            <a:schemeClr val="bg2"/>
                          </a:solidFill>
                        </a:rPr>
                        <a:t>='</a:t>
                      </a:r>
                      <a:r>
                        <a:rPr lang="en-GB" sz="2000" dirty="0" err="1">
                          <a:solidFill>
                            <a:schemeClr val="bg2"/>
                          </a:solidFill>
                        </a:rPr>
                        <a:t>ovr</a:t>
                      </a:r>
                      <a:r>
                        <a:rPr lang="en-GB" sz="2000" dirty="0">
                          <a:solidFill>
                            <a:schemeClr val="bg2"/>
                          </a:solidFill>
                        </a:rPr>
                        <a:t>', </a:t>
                      </a:r>
                      <a:r>
                        <a:rPr lang="en-GB" sz="2000" dirty="0" err="1">
                          <a:solidFill>
                            <a:schemeClr val="bg2"/>
                          </a:solidFill>
                        </a:rPr>
                        <a:t>max_iter</a:t>
                      </a:r>
                      <a:r>
                        <a:rPr lang="en-GB" sz="2000" dirty="0">
                          <a:solidFill>
                            <a:schemeClr val="bg2"/>
                          </a:solidFill>
                        </a:rPr>
                        <a:t>=1000, </a:t>
                      </a:r>
                      <a:r>
                        <a:rPr lang="en-GB" sz="2000" dirty="0" err="1">
                          <a:solidFill>
                            <a:schemeClr val="bg2"/>
                          </a:solidFill>
                        </a:rPr>
                        <a:t>class_weight</a:t>
                      </a:r>
                      <a:r>
                        <a:rPr lang="en-GB" sz="2000" dirty="0">
                          <a:solidFill>
                            <a:schemeClr val="bg2"/>
                          </a:solidFill>
                        </a:rPr>
                        <a:t>='balanced')</a:t>
                      </a:r>
                      <a:endParaRPr lang="en-US" sz="20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0.7095</a:t>
                      </a:r>
                      <a:endParaRPr lang="en-US" sz="28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0.7109</a:t>
                      </a:r>
                      <a:endParaRPr lang="en-US" sz="28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0.5679  </a:t>
                      </a:r>
                      <a:endParaRPr lang="en-US" sz="28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0.7109   </a:t>
                      </a:r>
                      <a:endParaRPr lang="en-US" sz="28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0.5997    </a:t>
                      </a:r>
                      <a:endParaRPr lang="en-US" sz="2800" dirty="0">
                        <a:solidFill>
                          <a:schemeClr val="bg2"/>
                        </a:solidFill>
                      </a:endParaRPr>
                    </a:p>
                  </a:txBody>
                  <a:tcPr/>
                </a:tc>
                <a:extLst>
                  <a:ext uri="{0D108BD9-81ED-4DB2-BD59-A6C34878D82A}">
                    <a16:rowId xmlns:a16="http://schemas.microsoft.com/office/drawing/2014/main" val="1876119679"/>
                  </a:ext>
                </a:extLst>
              </a:tr>
              <a:tr h="10682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800" b="1" i="0" u="none" strike="noStrike" cap="none" dirty="0" err="1">
                          <a:solidFill>
                            <a:schemeClr val="bg2"/>
                          </a:solidFill>
                          <a:effectLst/>
                          <a:latin typeface="Merriweather Sans"/>
                          <a:ea typeface="Merriweather Sans"/>
                          <a:cs typeface="Merriweather Sans"/>
                          <a:sym typeface="Merriweather Sans"/>
                        </a:rPr>
                        <a:t>LogisticRegression</a:t>
                      </a:r>
                      <a:r>
                        <a:rPr lang="en-GB" sz="2800" b="1" i="0" u="none" strike="noStrike" cap="none" dirty="0">
                          <a:solidFill>
                            <a:schemeClr val="bg2"/>
                          </a:solidFill>
                          <a:effectLst/>
                          <a:latin typeface="Merriweather Sans"/>
                          <a:ea typeface="Merriweather Sans"/>
                          <a:cs typeface="Merriweather Sans"/>
                          <a:sym typeface="Merriweather Sans"/>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000" dirty="0" err="1">
                          <a:solidFill>
                            <a:schemeClr val="bg2"/>
                          </a:solidFill>
                        </a:rPr>
                        <a:t>TfidfVectorizer</a:t>
                      </a:r>
                      <a:endParaRPr lang="en-GB" sz="2000" b="1" dirty="0">
                        <a:solidFill>
                          <a:schemeClr val="bg2"/>
                        </a:solidFill>
                        <a:effectLst/>
                      </a:endParaRPr>
                    </a:p>
                    <a:p>
                      <a:endParaRPr lang="en-US" sz="2800" dirty="0">
                        <a:solidFill>
                          <a:schemeClr val="bg2"/>
                        </a:solidFill>
                      </a:endParaRPr>
                    </a:p>
                  </a:txBody>
                  <a:tcPr anchor="ctr"/>
                </a:tc>
                <a:tc>
                  <a:txBody>
                    <a:bodyPr/>
                    <a:lstStyle/>
                    <a:p>
                      <a:r>
                        <a:rPr lang="en-GB" sz="2000" dirty="0">
                          <a:solidFill>
                            <a:schemeClr val="bg2"/>
                          </a:solidFill>
                        </a:rPr>
                        <a:t>solver='</a:t>
                      </a:r>
                      <a:r>
                        <a:rPr lang="en-GB" sz="2000" dirty="0" err="1">
                          <a:solidFill>
                            <a:schemeClr val="bg2"/>
                          </a:solidFill>
                        </a:rPr>
                        <a:t>lbfgs</a:t>
                      </a:r>
                      <a:r>
                        <a:rPr lang="en-GB" sz="2000" dirty="0">
                          <a:solidFill>
                            <a:schemeClr val="bg2"/>
                          </a:solidFill>
                        </a:rPr>
                        <a:t>', </a:t>
                      </a:r>
                      <a:r>
                        <a:rPr lang="en-GB" sz="2000" dirty="0" err="1">
                          <a:solidFill>
                            <a:schemeClr val="bg2"/>
                          </a:solidFill>
                        </a:rPr>
                        <a:t>multi_class</a:t>
                      </a:r>
                      <a:r>
                        <a:rPr lang="en-GB" sz="2000" dirty="0">
                          <a:solidFill>
                            <a:schemeClr val="bg2"/>
                          </a:solidFill>
                        </a:rPr>
                        <a:t>='</a:t>
                      </a:r>
                      <a:r>
                        <a:rPr lang="en-GB" sz="2000" dirty="0" err="1">
                          <a:solidFill>
                            <a:schemeClr val="bg2"/>
                          </a:solidFill>
                        </a:rPr>
                        <a:t>ovr</a:t>
                      </a:r>
                      <a:r>
                        <a:rPr lang="en-GB" sz="2000" dirty="0">
                          <a:solidFill>
                            <a:schemeClr val="bg2"/>
                          </a:solidFill>
                        </a:rPr>
                        <a:t>', </a:t>
                      </a:r>
                      <a:r>
                        <a:rPr lang="en-GB" sz="2000" dirty="0" err="1">
                          <a:solidFill>
                            <a:schemeClr val="bg2"/>
                          </a:solidFill>
                        </a:rPr>
                        <a:t>max_iter</a:t>
                      </a:r>
                      <a:r>
                        <a:rPr lang="en-GB" sz="2000" dirty="0">
                          <a:solidFill>
                            <a:schemeClr val="bg2"/>
                          </a:solidFill>
                        </a:rPr>
                        <a:t>=1000, </a:t>
                      </a:r>
                      <a:r>
                        <a:rPr lang="en-GB" sz="2000" dirty="0" err="1">
                          <a:solidFill>
                            <a:schemeClr val="bg2"/>
                          </a:solidFill>
                        </a:rPr>
                        <a:t>class_weight</a:t>
                      </a:r>
                      <a:r>
                        <a:rPr lang="en-GB" sz="2000" dirty="0">
                          <a:solidFill>
                            <a:schemeClr val="bg2"/>
                          </a:solidFill>
                        </a:rPr>
                        <a:t>='balanced')</a:t>
                      </a:r>
                      <a:endParaRPr lang="en-US" sz="20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0.6792</a:t>
                      </a:r>
                      <a:endParaRPr lang="en-US" sz="28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0.6992</a:t>
                      </a:r>
                      <a:endParaRPr lang="en-US" sz="28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0.7142    </a:t>
                      </a:r>
                      <a:endParaRPr lang="en-US" sz="28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0.6992  </a:t>
                      </a:r>
                      <a:endParaRPr lang="en-US" sz="28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0.7028 </a:t>
                      </a:r>
                      <a:endParaRPr lang="en-US" sz="2800" dirty="0">
                        <a:solidFill>
                          <a:schemeClr val="bg2"/>
                        </a:solidFill>
                      </a:endParaRPr>
                    </a:p>
                  </a:txBody>
                  <a:tcPr>
                    <a:solidFill>
                      <a:srgbClr val="92D050"/>
                    </a:solidFill>
                  </a:tcPr>
                </a:tc>
                <a:extLst>
                  <a:ext uri="{0D108BD9-81ED-4DB2-BD59-A6C34878D82A}">
                    <a16:rowId xmlns:a16="http://schemas.microsoft.com/office/drawing/2014/main" val="2355180750"/>
                  </a:ext>
                </a:extLst>
              </a:tr>
              <a:tr h="10682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800" b="1" i="0" u="none" strike="noStrike" cap="none" dirty="0">
                          <a:solidFill>
                            <a:schemeClr val="bg2"/>
                          </a:solidFill>
                          <a:effectLst/>
                          <a:latin typeface="Merriweather Sans"/>
                          <a:ea typeface="Merriweather Sans"/>
                          <a:cs typeface="Merriweather Sans"/>
                          <a:sym typeface="Merriweather Sans"/>
                        </a:rPr>
                        <a:t>Multinomial Naive Bayes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000" dirty="0" err="1">
                          <a:solidFill>
                            <a:schemeClr val="bg2"/>
                          </a:solidFill>
                        </a:rPr>
                        <a:t>TfidfVectorizer</a:t>
                      </a:r>
                      <a:endParaRPr lang="en-GB" sz="2000" b="1" dirty="0">
                        <a:solidFill>
                          <a:schemeClr val="bg2"/>
                        </a:solidFill>
                        <a:effectLst/>
                      </a:endParaRPr>
                    </a:p>
                    <a:p>
                      <a:endParaRPr lang="en-US" sz="2800" dirty="0">
                        <a:solidFill>
                          <a:schemeClr val="bg2"/>
                        </a:solidFill>
                      </a:endParaRPr>
                    </a:p>
                  </a:txBody>
                  <a:tcPr anchor="ctr"/>
                </a:tc>
                <a:tc>
                  <a:txBody>
                    <a:bodyPr/>
                    <a:lstStyle/>
                    <a:p>
                      <a:endParaRPr lang="en-US" sz="200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0.7136</a:t>
                      </a:r>
                      <a:endParaRPr lang="en-US" sz="2800" dirty="0">
                        <a:solidFill>
                          <a:schemeClr val="bg2"/>
                        </a:solidFill>
                      </a:endParaRPr>
                    </a:p>
                  </a:txBody>
                  <a:tcPr>
                    <a:solidFill>
                      <a:srgbClr val="92D050"/>
                    </a:solidFill>
                  </a:tcPr>
                </a:tc>
                <a:tc>
                  <a:txBody>
                    <a:bodyPr/>
                    <a:lstStyle/>
                    <a:p>
                      <a:r>
                        <a:rPr lang="en-GB" sz="2800" b="0" i="0" u="none" strike="noStrike" cap="none" dirty="0">
                          <a:solidFill>
                            <a:schemeClr val="bg2"/>
                          </a:solidFill>
                          <a:effectLst/>
                          <a:latin typeface="+mn-lt"/>
                          <a:ea typeface="+mn-ea"/>
                          <a:cs typeface="+mn-cs"/>
                          <a:sym typeface="Arial"/>
                        </a:rPr>
                        <a:t>0.7133</a:t>
                      </a:r>
                      <a:endParaRPr lang="en-US" sz="28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0.5088   </a:t>
                      </a:r>
                      <a:endParaRPr lang="en-US" sz="28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0.7133   </a:t>
                      </a:r>
                      <a:endParaRPr lang="en-US" sz="28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0.5939</a:t>
                      </a:r>
                      <a:endParaRPr lang="en-US" sz="2800" dirty="0">
                        <a:solidFill>
                          <a:schemeClr val="bg2"/>
                        </a:solidFill>
                      </a:endParaRPr>
                    </a:p>
                  </a:txBody>
                  <a:tcPr/>
                </a:tc>
                <a:extLst>
                  <a:ext uri="{0D108BD9-81ED-4DB2-BD59-A6C34878D82A}">
                    <a16:rowId xmlns:a16="http://schemas.microsoft.com/office/drawing/2014/main" val="2415711815"/>
                  </a:ext>
                </a:extLst>
              </a:tr>
              <a:tr h="10682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800" b="1" i="0" u="none" strike="noStrike" cap="none" dirty="0">
                          <a:solidFill>
                            <a:schemeClr val="bg2"/>
                          </a:solidFill>
                          <a:effectLst/>
                          <a:latin typeface="Merriweather Sans"/>
                          <a:ea typeface="Merriweather Sans"/>
                          <a:cs typeface="Merriweather Sans"/>
                          <a:sym typeface="Merriweather Sans"/>
                        </a:rPr>
                        <a:t>Random Forest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000" dirty="0" err="1">
                          <a:solidFill>
                            <a:schemeClr val="bg2"/>
                          </a:solidFill>
                        </a:rPr>
                        <a:t>TfidfVectorizer</a:t>
                      </a:r>
                      <a:endParaRPr lang="en-GB" sz="2000" b="1" dirty="0">
                        <a:solidFill>
                          <a:schemeClr val="bg2"/>
                        </a:solidFill>
                        <a:effectLst/>
                      </a:endParaRPr>
                    </a:p>
                    <a:p>
                      <a:endParaRPr lang="en-US" sz="2800" dirty="0">
                        <a:solidFill>
                          <a:schemeClr val="bg2"/>
                        </a:solidFill>
                      </a:endParaRPr>
                    </a:p>
                  </a:txBody>
                  <a:tcPr anchor="ctr"/>
                </a:tc>
                <a:tc>
                  <a:txBody>
                    <a:bodyPr/>
                    <a:lstStyle/>
                    <a:p>
                      <a:r>
                        <a:rPr lang="en-GB" sz="2000" dirty="0" err="1">
                          <a:solidFill>
                            <a:schemeClr val="bg2"/>
                          </a:solidFill>
                        </a:rPr>
                        <a:t>n_estimators</a:t>
                      </a:r>
                      <a:r>
                        <a:rPr lang="en-GB" sz="2000" dirty="0">
                          <a:solidFill>
                            <a:schemeClr val="bg2"/>
                          </a:solidFill>
                        </a:rPr>
                        <a:t>=200, </a:t>
                      </a:r>
                      <a:r>
                        <a:rPr lang="en-GB" sz="2000" dirty="0" err="1">
                          <a:solidFill>
                            <a:schemeClr val="bg2"/>
                          </a:solidFill>
                        </a:rPr>
                        <a:t>class_weight</a:t>
                      </a:r>
                      <a:r>
                        <a:rPr lang="en-GB" sz="2000" dirty="0">
                          <a:solidFill>
                            <a:schemeClr val="bg2"/>
                          </a:solidFill>
                        </a:rPr>
                        <a:t>='balanced')</a:t>
                      </a:r>
                      <a:endParaRPr lang="en-US" sz="20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0.7116</a:t>
                      </a:r>
                      <a:endParaRPr lang="en-US" sz="28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0.7168</a:t>
                      </a:r>
                      <a:endParaRPr lang="en-US" sz="2800" dirty="0">
                        <a:solidFill>
                          <a:schemeClr val="bg2"/>
                        </a:solidFill>
                      </a:endParaRPr>
                    </a:p>
                  </a:txBody>
                  <a:tcPr>
                    <a:solidFill>
                      <a:srgbClr val="92D050"/>
                    </a:solidFill>
                  </a:tcPr>
                </a:tc>
                <a:tc>
                  <a:txBody>
                    <a:bodyPr/>
                    <a:lstStyle/>
                    <a:p>
                      <a:r>
                        <a:rPr lang="en-GB" sz="2800" b="0" i="0" u="none" strike="noStrike" cap="none" dirty="0">
                          <a:solidFill>
                            <a:schemeClr val="bg2"/>
                          </a:solidFill>
                          <a:effectLst/>
                          <a:latin typeface="+mn-lt"/>
                          <a:ea typeface="+mn-ea"/>
                          <a:cs typeface="+mn-cs"/>
                          <a:sym typeface="Arial"/>
                        </a:rPr>
                        <a:t>0.6639   </a:t>
                      </a:r>
                      <a:endParaRPr lang="en-US" sz="28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0.7168    </a:t>
                      </a:r>
                      <a:endParaRPr lang="en-US" sz="28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0.6024</a:t>
                      </a:r>
                      <a:endParaRPr lang="en-US" sz="2800" dirty="0">
                        <a:solidFill>
                          <a:schemeClr val="bg2"/>
                        </a:solidFill>
                      </a:endParaRPr>
                    </a:p>
                  </a:txBody>
                  <a:tcPr/>
                </a:tc>
                <a:extLst>
                  <a:ext uri="{0D108BD9-81ED-4DB2-BD59-A6C34878D82A}">
                    <a16:rowId xmlns:a16="http://schemas.microsoft.com/office/drawing/2014/main" val="1500373656"/>
                  </a:ext>
                </a:extLst>
              </a:tr>
              <a:tr h="10682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800" b="1" i="0" u="none" strike="noStrike" cap="none" dirty="0" err="1">
                          <a:solidFill>
                            <a:schemeClr val="bg2"/>
                          </a:solidFill>
                          <a:effectLst/>
                          <a:latin typeface="Merriweather Sans"/>
                          <a:ea typeface="Merriweather Sans"/>
                          <a:cs typeface="Merriweather Sans"/>
                          <a:sym typeface="Merriweather Sans"/>
                        </a:rPr>
                        <a:t>KNeighborsClassifier</a:t>
                      </a:r>
                      <a:endParaRPr lang="en-GB" sz="2800" b="1" i="0" u="none" strike="noStrike" cap="none" dirty="0">
                        <a:solidFill>
                          <a:schemeClr val="bg2"/>
                        </a:solidFill>
                        <a:effectLst/>
                        <a:latin typeface="Merriweather Sans"/>
                        <a:ea typeface="Merriweather Sans"/>
                        <a:cs typeface="Merriweather Sans"/>
                        <a:sym typeface="Merriweather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000" dirty="0" err="1">
                          <a:solidFill>
                            <a:schemeClr val="bg2"/>
                          </a:solidFill>
                        </a:rPr>
                        <a:t>TfidfVectorizer</a:t>
                      </a:r>
                      <a:endParaRPr lang="en-GB" sz="2000" b="1" dirty="0">
                        <a:solidFill>
                          <a:schemeClr val="bg2"/>
                        </a:solidFill>
                        <a:effectLst/>
                      </a:endParaRPr>
                    </a:p>
                    <a:p>
                      <a:endParaRPr lang="en-US" sz="2800" dirty="0">
                        <a:solidFill>
                          <a:schemeClr val="bg2"/>
                        </a:solidFill>
                      </a:endParaRPr>
                    </a:p>
                  </a:txBody>
                  <a:tcPr anchor="ctr"/>
                </a:tc>
                <a:tc>
                  <a:txBody>
                    <a:bodyPr/>
                    <a:lstStyle/>
                    <a:p>
                      <a:r>
                        <a:rPr lang="en-GB" sz="2000" dirty="0" err="1">
                          <a:solidFill>
                            <a:schemeClr val="bg2"/>
                          </a:solidFill>
                        </a:rPr>
                        <a:t>n_neighbors</a:t>
                      </a:r>
                      <a:r>
                        <a:rPr lang="en-GB" sz="2000" dirty="0">
                          <a:solidFill>
                            <a:schemeClr val="bg2"/>
                          </a:solidFill>
                        </a:rPr>
                        <a:t>=5)</a:t>
                      </a:r>
                      <a:endParaRPr lang="en-US" sz="20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0.6983</a:t>
                      </a:r>
                      <a:endParaRPr lang="en-US" sz="28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0.6804</a:t>
                      </a:r>
                      <a:endParaRPr lang="en-US" sz="28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0.5712   </a:t>
                      </a:r>
                      <a:endParaRPr lang="en-US" sz="28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0.6804 </a:t>
                      </a:r>
                      <a:endParaRPr lang="en-US" sz="28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0.6031 </a:t>
                      </a:r>
                      <a:endParaRPr lang="en-US" sz="2800" dirty="0">
                        <a:solidFill>
                          <a:schemeClr val="bg2"/>
                        </a:solidFill>
                      </a:endParaRPr>
                    </a:p>
                  </a:txBody>
                  <a:tcPr/>
                </a:tc>
                <a:extLst>
                  <a:ext uri="{0D108BD9-81ED-4DB2-BD59-A6C34878D82A}">
                    <a16:rowId xmlns:a16="http://schemas.microsoft.com/office/drawing/2014/main" val="3121112678"/>
                  </a:ext>
                </a:extLst>
              </a:tr>
              <a:tr h="10682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800" b="1" i="0" u="none" strike="noStrike" cap="none" dirty="0">
                          <a:solidFill>
                            <a:schemeClr val="bg2"/>
                          </a:solidFill>
                          <a:effectLst/>
                          <a:latin typeface="Merriweather Sans"/>
                          <a:ea typeface="Merriweather Sans"/>
                          <a:cs typeface="Merriweather Sans"/>
                          <a:sym typeface="Merriweather Sans"/>
                        </a:rPr>
                        <a:t>SVM: Support Vector Classifier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000" dirty="0" err="1">
                          <a:solidFill>
                            <a:schemeClr val="bg2"/>
                          </a:solidFill>
                        </a:rPr>
                        <a:t>TfidfVectorizer</a:t>
                      </a:r>
                      <a:endParaRPr lang="en-GB" sz="2000" b="1" dirty="0">
                        <a:solidFill>
                          <a:schemeClr val="bg2"/>
                        </a:solidFill>
                        <a:effectLst/>
                      </a:endParaRPr>
                    </a:p>
                    <a:p>
                      <a:endParaRPr lang="en-US" sz="2800" dirty="0">
                        <a:solidFill>
                          <a:schemeClr val="bg2"/>
                        </a:solidFill>
                      </a:endParaRPr>
                    </a:p>
                  </a:txBody>
                  <a:tcPr anchor="ctr"/>
                </a:tc>
                <a:tc>
                  <a:txBody>
                    <a:bodyPr/>
                    <a:lstStyle/>
                    <a:p>
                      <a:r>
                        <a:rPr lang="en-GB" sz="2000" dirty="0" err="1">
                          <a:solidFill>
                            <a:schemeClr val="bg2"/>
                          </a:solidFill>
                        </a:rPr>
                        <a:t>class_weight</a:t>
                      </a:r>
                      <a:r>
                        <a:rPr lang="en-GB" sz="2000" dirty="0">
                          <a:solidFill>
                            <a:schemeClr val="bg2"/>
                          </a:solidFill>
                        </a:rPr>
                        <a:t>='balanced', gamma='auto', kernel='linear')</a:t>
                      </a:r>
                      <a:endParaRPr lang="en-US" sz="20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0.6442</a:t>
                      </a:r>
                      <a:endParaRPr lang="en-US" sz="28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0.6569</a:t>
                      </a:r>
                      <a:endParaRPr lang="en-US" sz="28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0.6912   </a:t>
                      </a:r>
                      <a:endParaRPr lang="en-US" sz="28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0.6569  </a:t>
                      </a:r>
                      <a:endParaRPr lang="en-US" sz="28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0.6678</a:t>
                      </a:r>
                      <a:endParaRPr lang="en-US" sz="2800" dirty="0">
                        <a:solidFill>
                          <a:schemeClr val="bg2"/>
                        </a:solidFill>
                      </a:endParaRPr>
                    </a:p>
                  </a:txBody>
                  <a:tcPr/>
                </a:tc>
                <a:extLst>
                  <a:ext uri="{0D108BD9-81ED-4DB2-BD59-A6C34878D82A}">
                    <a16:rowId xmlns:a16="http://schemas.microsoft.com/office/drawing/2014/main" val="1557761630"/>
                  </a:ext>
                </a:extLst>
              </a:tr>
            </a:tbl>
          </a:graphicData>
        </a:graphic>
      </p:graphicFrame>
      <p:sp>
        <p:nvSpPr>
          <p:cNvPr id="6" name="Rectangle 5">
            <a:extLst>
              <a:ext uri="{FF2B5EF4-FFF2-40B4-BE49-F238E27FC236}">
                <a16:creationId xmlns:a16="http://schemas.microsoft.com/office/drawing/2014/main" id="{9294060D-BDA3-7848-9481-B5694206A114}"/>
              </a:ext>
            </a:extLst>
          </p:cNvPr>
          <p:cNvSpPr/>
          <p:nvPr/>
        </p:nvSpPr>
        <p:spPr>
          <a:xfrm>
            <a:off x="21818600" y="12369800"/>
            <a:ext cx="482600" cy="533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465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0BF69-B1A8-524F-A848-2DD10FE64B17}"/>
              </a:ext>
            </a:extLst>
          </p:cNvPr>
          <p:cNvSpPr/>
          <p:nvPr/>
        </p:nvSpPr>
        <p:spPr>
          <a:xfrm>
            <a:off x="1212850" y="1123735"/>
            <a:ext cx="22377400" cy="836447"/>
          </a:xfrm>
          <a:prstGeom prst="rect">
            <a:avLst/>
          </a:prstGeom>
        </p:spPr>
        <p:txBody>
          <a:bodyPr wrap="square">
            <a:spAutoFit/>
          </a:bodyPr>
          <a:lstStyle/>
          <a:p>
            <a:pPr lvl="0">
              <a:lnSpc>
                <a:spcPct val="80000"/>
              </a:lnSpc>
              <a:buClr>
                <a:srgbClr val="212121"/>
              </a:buClr>
              <a:buSzPts val="2800"/>
            </a:pPr>
            <a:r>
              <a:rPr lang="it-IT" sz="6000" b="1" dirty="0">
                <a:solidFill>
                  <a:srgbClr val="212121"/>
                </a:solidFill>
                <a:latin typeface="Montserrat"/>
                <a:ea typeface="Montserrat"/>
                <a:cs typeface="Montserrat"/>
                <a:sym typeface="Montserrat"/>
              </a:rPr>
              <a:t>Model: single </a:t>
            </a:r>
            <a:r>
              <a:rPr lang="it-IT" sz="6000" b="1" dirty="0" err="1">
                <a:solidFill>
                  <a:srgbClr val="212121"/>
                </a:solidFill>
                <a:latin typeface="Montserrat"/>
                <a:ea typeface="Montserrat"/>
                <a:cs typeface="Montserrat"/>
                <a:sym typeface="Montserrat"/>
              </a:rPr>
              <a:t>feature</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review</a:t>
            </a:r>
            <a:r>
              <a:rPr lang="it-IT" sz="6000" b="1" dirty="0">
                <a:solidFill>
                  <a:srgbClr val="212121"/>
                </a:solidFill>
                <a:latin typeface="Montserrat"/>
                <a:ea typeface="Montserrat"/>
                <a:cs typeface="Montserrat"/>
                <a:sym typeface="Montserrat"/>
              </a:rPr>
              <a:t> body]</a:t>
            </a:r>
          </a:p>
        </p:txBody>
      </p:sp>
      <p:graphicFrame>
        <p:nvGraphicFramePr>
          <p:cNvPr id="4" name="Table 3">
            <a:extLst>
              <a:ext uri="{FF2B5EF4-FFF2-40B4-BE49-F238E27FC236}">
                <a16:creationId xmlns:a16="http://schemas.microsoft.com/office/drawing/2014/main" id="{53FA8ED0-D7D5-184B-B3CB-B186BE25D2D6}"/>
              </a:ext>
            </a:extLst>
          </p:cNvPr>
          <p:cNvGraphicFramePr>
            <a:graphicFrameLocks noGrp="1"/>
          </p:cNvGraphicFramePr>
          <p:nvPr>
            <p:extLst>
              <p:ext uri="{D42A27DB-BD31-4B8C-83A1-F6EECF244321}">
                <p14:modId xmlns:p14="http://schemas.microsoft.com/office/powerpoint/2010/main" val="2185821155"/>
              </p:ext>
            </p:extLst>
          </p:nvPr>
        </p:nvGraphicFramePr>
        <p:xfrm>
          <a:off x="1212848" y="2737740"/>
          <a:ext cx="22744432" cy="10212873"/>
        </p:xfrm>
        <a:graphic>
          <a:graphicData uri="http://schemas.openxmlformats.org/drawingml/2006/table">
            <a:tbl>
              <a:tblPr firstRow="1" bandRow="1">
                <a:tableStyleId>{5940675A-B579-460E-94D1-54222C63F5DA}</a:tableStyleId>
              </a:tblPr>
              <a:tblGrid>
                <a:gridCol w="3572512">
                  <a:extLst>
                    <a:ext uri="{9D8B030D-6E8A-4147-A177-3AD203B41FA5}">
                      <a16:colId xmlns:a16="http://schemas.microsoft.com/office/drawing/2014/main" val="1320121035"/>
                    </a:ext>
                  </a:extLst>
                </a:gridCol>
                <a:gridCol w="3718560">
                  <a:extLst>
                    <a:ext uri="{9D8B030D-6E8A-4147-A177-3AD203B41FA5}">
                      <a16:colId xmlns:a16="http://schemas.microsoft.com/office/drawing/2014/main" val="3229831757"/>
                    </a:ext>
                  </a:extLst>
                </a:gridCol>
                <a:gridCol w="4754880">
                  <a:extLst>
                    <a:ext uri="{9D8B030D-6E8A-4147-A177-3AD203B41FA5}">
                      <a16:colId xmlns:a16="http://schemas.microsoft.com/office/drawing/2014/main" val="3350301363"/>
                    </a:ext>
                  </a:extLst>
                </a:gridCol>
                <a:gridCol w="3200400">
                  <a:extLst>
                    <a:ext uri="{9D8B030D-6E8A-4147-A177-3AD203B41FA5}">
                      <a16:colId xmlns:a16="http://schemas.microsoft.com/office/drawing/2014/main" val="4254517489"/>
                    </a:ext>
                  </a:extLst>
                </a:gridCol>
                <a:gridCol w="4396867">
                  <a:extLst>
                    <a:ext uri="{9D8B030D-6E8A-4147-A177-3AD203B41FA5}">
                      <a16:colId xmlns:a16="http://schemas.microsoft.com/office/drawing/2014/main" val="4233232639"/>
                    </a:ext>
                  </a:extLst>
                </a:gridCol>
                <a:gridCol w="3101213">
                  <a:extLst>
                    <a:ext uri="{9D8B030D-6E8A-4147-A177-3AD203B41FA5}">
                      <a16:colId xmlns:a16="http://schemas.microsoft.com/office/drawing/2014/main" val="1059067125"/>
                    </a:ext>
                  </a:extLst>
                </a:gridCol>
              </a:tblGrid>
              <a:tr h="1359201">
                <a:tc>
                  <a:txBody>
                    <a:bodyPr/>
                    <a:lstStyle/>
                    <a:p>
                      <a:r>
                        <a:rPr lang="en-GB" sz="2400" b="1" i="0" u="none" strike="noStrike" cap="none" dirty="0">
                          <a:solidFill>
                            <a:schemeClr val="bg2"/>
                          </a:solidFill>
                          <a:effectLst/>
                          <a:latin typeface="Merriweather Sans"/>
                          <a:ea typeface="Merriweather Sans"/>
                          <a:cs typeface="Merriweather Sans"/>
                          <a:sym typeface="Merriweather Sans"/>
                        </a:rPr>
                        <a:t>Logistic Regression</a:t>
                      </a:r>
                    </a:p>
                    <a:p>
                      <a:r>
                        <a:rPr lang="en-GB" sz="1800" b="1" i="0" u="none" strike="noStrike" cap="none" dirty="0">
                          <a:solidFill>
                            <a:schemeClr val="bg2"/>
                          </a:solidFill>
                          <a:effectLst/>
                          <a:latin typeface="Merriweather Sans"/>
                          <a:sym typeface="Merriweather Sans"/>
                        </a:rPr>
                        <a:t>Count </a:t>
                      </a:r>
                      <a:r>
                        <a:rPr lang="en-GB" sz="1800" b="1" i="0" u="none" strike="noStrike" cap="none" dirty="0" err="1">
                          <a:solidFill>
                            <a:schemeClr val="bg2"/>
                          </a:solidFill>
                          <a:effectLst/>
                          <a:latin typeface="Merriweather Sans"/>
                          <a:sym typeface="Merriweather Sans"/>
                        </a:rPr>
                        <a:t>Vectoriser</a:t>
                      </a:r>
                      <a:endParaRPr lang="en-GB" sz="1800" b="1" dirty="0">
                        <a:solidFill>
                          <a:schemeClr val="bg2"/>
                        </a:solidFill>
                        <a:effectLst/>
                      </a:endParaRPr>
                    </a:p>
                  </a:txBody>
                  <a:tcPr>
                    <a:solidFill>
                      <a:schemeClr val="tx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b="1" i="0" u="none" strike="noStrike" cap="none">
                          <a:solidFill>
                            <a:schemeClr val="bg2"/>
                          </a:solidFill>
                          <a:effectLst/>
                          <a:latin typeface="Merriweather Sans"/>
                          <a:ea typeface="Merriweather Sans"/>
                          <a:cs typeface="Merriweather Sans"/>
                          <a:sym typeface="Merriweather Sans"/>
                        </a:rPr>
                        <a:t>LogisticRegression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a:solidFill>
                            <a:schemeClr val="bg2"/>
                          </a:solidFill>
                        </a:rPr>
                        <a:t>TfidfVectorizer</a:t>
                      </a:r>
                      <a:endParaRPr lang="en-GB" sz="1800" b="1" dirty="0">
                        <a:solidFill>
                          <a:schemeClr val="bg2"/>
                        </a:solidFill>
                        <a:effectLst/>
                      </a:endParaRPr>
                    </a:p>
                  </a:txBody>
                  <a:tcPr>
                    <a:solidFill>
                      <a:schemeClr val="tx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b="1" i="0" u="none" strike="noStrike" cap="none" dirty="0">
                          <a:solidFill>
                            <a:schemeClr val="bg2"/>
                          </a:solidFill>
                          <a:effectLst/>
                          <a:latin typeface="Merriweather Sans"/>
                          <a:ea typeface="Merriweather Sans"/>
                          <a:cs typeface="Merriweather Sans"/>
                          <a:sym typeface="Merriweather Sans"/>
                        </a:rPr>
                        <a:t>Multinomial Naive Bayes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dirty="0" err="1">
                          <a:solidFill>
                            <a:schemeClr val="bg2"/>
                          </a:solidFill>
                        </a:rPr>
                        <a:t>TfidfVectorizer</a:t>
                      </a:r>
                      <a:endParaRPr lang="en-GB" sz="1800" b="1" dirty="0">
                        <a:solidFill>
                          <a:schemeClr val="bg2"/>
                        </a:solidFill>
                        <a:effectLst/>
                      </a:endParaRPr>
                    </a:p>
                  </a:txBody>
                  <a:tcPr>
                    <a:solidFill>
                      <a:schemeClr val="tx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3200" b="1" i="0" u="none" strike="noStrike" cap="none" dirty="0">
                          <a:solidFill>
                            <a:schemeClr val="bg2"/>
                          </a:solidFill>
                          <a:effectLst/>
                          <a:latin typeface="Merriweather Sans"/>
                          <a:ea typeface="Merriweather Sans"/>
                          <a:cs typeface="Merriweather Sans"/>
                          <a:sym typeface="Merriweather Sans"/>
                        </a:rPr>
                        <a:t>Random Forest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400" dirty="0" err="1">
                          <a:solidFill>
                            <a:schemeClr val="bg2"/>
                          </a:solidFill>
                        </a:rPr>
                        <a:t>TfidfVectorizer</a:t>
                      </a:r>
                      <a:endParaRPr lang="en-GB" sz="2400" b="1" dirty="0">
                        <a:solidFill>
                          <a:schemeClr val="bg2"/>
                        </a:solidFill>
                        <a:effectLst/>
                      </a:endParaRPr>
                    </a:p>
                    <a:p>
                      <a:endParaRPr lang="en-US" sz="2400" dirty="0">
                        <a:solidFill>
                          <a:schemeClr val="tx2">
                            <a:lumMod val="10000"/>
                          </a:schemeClr>
                        </a:solidFill>
                      </a:endParaRPr>
                    </a:p>
                  </a:txBody>
                  <a:tcPr>
                    <a:solidFill>
                      <a:schemeClr val="tx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1" i="0" u="none" strike="noStrike" kern="0" cap="none" spc="0" normalizeH="0" baseline="0" noProof="0">
                          <a:ln>
                            <a:noFill/>
                          </a:ln>
                          <a:solidFill>
                            <a:srgbClr val="53585F"/>
                          </a:solidFill>
                          <a:effectLst/>
                          <a:uLnTx/>
                          <a:uFillTx/>
                          <a:latin typeface="Merriweather Sans"/>
                          <a:ea typeface="Merriweather Sans"/>
                          <a:cs typeface="Merriweather Sans"/>
                          <a:sym typeface="Merriweather Sans"/>
                        </a:rPr>
                        <a:t>SVM: Support Vector Classifier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0" i="0" u="none" strike="noStrike" kern="0" cap="none" spc="0" normalizeH="0" baseline="0" noProof="0">
                          <a:ln>
                            <a:noFill/>
                          </a:ln>
                          <a:solidFill>
                            <a:srgbClr val="53585F"/>
                          </a:solidFill>
                          <a:effectLst/>
                          <a:uLnTx/>
                          <a:uFillTx/>
                          <a:latin typeface="Arial"/>
                          <a:ea typeface="+mn-ea"/>
                          <a:cs typeface="+mn-cs"/>
                          <a:sym typeface="Arial"/>
                        </a:rPr>
                        <a:t>TfidfVectorizer</a:t>
                      </a:r>
                      <a:endParaRPr kumimoji="0" lang="en-GB" sz="2000" b="1" i="0" u="none" strike="noStrike" kern="0" cap="none" spc="0" normalizeH="0" baseline="0" noProof="0" dirty="0">
                        <a:ln>
                          <a:noFill/>
                        </a:ln>
                        <a:solidFill>
                          <a:srgbClr val="53585F"/>
                        </a:solidFill>
                        <a:effectLst/>
                        <a:uLnTx/>
                        <a:uFillTx/>
                        <a:latin typeface="Arial"/>
                        <a:ea typeface="+mn-ea"/>
                        <a:cs typeface="+mn-cs"/>
                        <a:sym typeface="Arial"/>
                      </a:endParaRPr>
                    </a:p>
                  </a:txBody>
                  <a:tcPr>
                    <a:solidFill>
                      <a:schemeClr val="tx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1" i="0" u="none" strike="noStrike" kern="0" cap="none" spc="0" normalizeH="0" baseline="0" noProof="0" dirty="0">
                          <a:ln>
                            <a:noFill/>
                          </a:ln>
                          <a:solidFill>
                            <a:srgbClr val="53585F"/>
                          </a:solidFill>
                          <a:effectLst/>
                          <a:uLnTx/>
                          <a:uFillTx/>
                          <a:latin typeface="Merriweather Sans"/>
                          <a:ea typeface="Merriweather Sans"/>
                          <a:cs typeface="Merriweather Sans"/>
                          <a:sym typeface="Merriweather Sans"/>
                        </a:rPr>
                        <a:t>SVM: Support Vector Classifier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000" b="0" i="0" u="none" strike="noStrike" kern="0" cap="none" spc="0" normalizeH="0" baseline="0" noProof="0" dirty="0" err="1">
                          <a:ln>
                            <a:noFill/>
                          </a:ln>
                          <a:solidFill>
                            <a:srgbClr val="53585F"/>
                          </a:solidFill>
                          <a:effectLst/>
                          <a:uLnTx/>
                          <a:uFillTx/>
                          <a:latin typeface="Arial"/>
                          <a:ea typeface="+mn-ea"/>
                          <a:cs typeface="+mn-cs"/>
                          <a:sym typeface="Arial"/>
                        </a:rPr>
                        <a:t>TfidfVectorizer</a:t>
                      </a:r>
                      <a:endParaRPr kumimoji="0" lang="en-GB" sz="2000" b="1" i="0" u="none" strike="noStrike" kern="0" cap="none" spc="0" normalizeH="0" baseline="0" noProof="0" dirty="0">
                        <a:ln>
                          <a:noFill/>
                        </a:ln>
                        <a:solidFill>
                          <a:srgbClr val="53585F"/>
                        </a:solidFill>
                        <a:effectLst/>
                        <a:uLnTx/>
                        <a:uFillTx/>
                        <a:latin typeface="Arial"/>
                        <a:ea typeface="+mn-ea"/>
                        <a:cs typeface="+mn-cs"/>
                        <a:sym typeface="Arial"/>
                      </a:endParaRPr>
                    </a:p>
                  </a:txBody>
                  <a:tcPr>
                    <a:solidFill>
                      <a:schemeClr val="tx1">
                        <a:lumMod val="40000"/>
                        <a:lumOff val="60000"/>
                      </a:schemeClr>
                    </a:solidFill>
                  </a:tcPr>
                </a:tc>
                <a:extLst>
                  <a:ext uri="{0D108BD9-81ED-4DB2-BD59-A6C34878D82A}">
                    <a16:rowId xmlns:a16="http://schemas.microsoft.com/office/drawing/2014/main" val="1733133869"/>
                  </a:ext>
                </a:extLst>
              </a:tr>
              <a:tr h="364280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2000" dirty="0">
                        <a:effectLs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2000" dirty="0">
                        <a:effectLst/>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2000" dirty="0">
                        <a:effectLst/>
                      </a:endParaRPr>
                    </a:p>
                    <a:p>
                      <a:endParaRPr lang="en-GB" sz="2000" b="1" dirty="0">
                        <a:solidFill>
                          <a:schemeClr val="bg2"/>
                        </a:solidFill>
                        <a:effectLst/>
                      </a:endParaRPr>
                    </a:p>
                  </a:txBody>
                  <a:tcPr anchor="ctr"/>
                </a:tc>
                <a:tc>
                  <a:txBody>
                    <a:bodyPr/>
                    <a:lstStyle/>
                    <a:p>
                      <a:endParaRPr lang="en-US" sz="2000" dirty="0">
                        <a:solidFill>
                          <a:schemeClr val="bg2"/>
                        </a:solidFill>
                      </a:endParaRPr>
                    </a:p>
                  </a:txBody>
                  <a:tcPr/>
                </a:tc>
                <a:tc>
                  <a:txBody>
                    <a:bodyPr/>
                    <a:lstStyle/>
                    <a:p>
                      <a:endParaRPr lang="en-US" sz="2800" dirty="0">
                        <a:solidFill>
                          <a:schemeClr val="bg2"/>
                        </a:solidFill>
                      </a:endParaRPr>
                    </a:p>
                  </a:txBody>
                  <a:tcPr/>
                </a:tc>
                <a:tc>
                  <a:txBody>
                    <a:bodyPr/>
                    <a:lstStyle/>
                    <a:p>
                      <a:endParaRPr lang="en-US" sz="2800" dirty="0">
                        <a:solidFill>
                          <a:schemeClr val="bg2"/>
                        </a:solidFill>
                      </a:endParaRPr>
                    </a:p>
                  </a:txBody>
                  <a:tcPr/>
                </a:tc>
                <a:tc>
                  <a:txBody>
                    <a:bodyPr/>
                    <a:lstStyle/>
                    <a:p>
                      <a:endParaRPr lang="en-US" sz="2800" dirty="0">
                        <a:solidFill>
                          <a:schemeClr val="bg2"/>
                        </a:solidFill>
                      </a:endParaRPr>
                    </a:p>
                  </a:txBody>
                  <a:tcPr/>
                </a:tc>
                <a:tc>
                  <a:txBody>
                    <a:bodyPr/>
                    <a:lstStyle/>
                    <a:p>
                      <a:endParaRPr lang="en-US" sz="2800" dirty="0">
                        <a:solidFill>
                          <a:schemeClr val="bg2"/>
                        </a:solidFill>
                      </a:endParaRPr>
                    </a:p>
                  </a:txBody>
                  <a:tcPr/>
                </a:tc>
                <a:extLst>
                  <a:ext uri="{0D108BD9-81ED-4DB2-BD59-A6C34878D82A}">
                    <a16:rowId xmlns:a16="http://schemas.microsoft.com/office/drawing/2014/main" val="1876119679"/>
                  </a:ext>
                </a:extLst>
              </a:tr>
              <a:tr h="1285192">
                <a:tc>
                  <a:txBody>
                    <a:bodyPr/>
                    <a:lstStyle/>
                    <a:p>
                      <a:pPr marL="0" marR="0" lvl="3"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2800" b="0" i="0" u="none" strike="noStrike" cap="none" dirty="0">
                          <a:solidFill>
                            <a:schemeClr val="bg2"/>
                          </a:solidFill>
                          <a:effectLst/>
                          <a:latin typeface="Montserrat" panose="02000505000000020004" pitchFamily="2" charset="77"/>
                          <a:ea typeface="+mn-ea"/>
                          <a:cs typeface="+mn-cs"/>
                          <a:sym typeface="Arial"/>
                        </a:rPr>
                        <a:t>0.7109</a:t>
                      </a:r>
                      <a:endParaRPr lang="en-US" sz="2800" dirty="0">
                        <a:solidFill>
                          <a:schemeClr val="bg2"/>
                        </a:solidFill>
                        <a:latin typeface="Montserrat" panose="02000505000000020004" pitchFamily="2" charset="77"/>
                      </a:endParaRPr>
                    </a:p>
                  </a:txBody>
                  <a:tcPr anchor="ctr"/>
                </a:tc>
                <a:tc>
                  <a:txBody>
                    <a:bodyPr/>
                    <a:lstStyle/>
                    <a:p>
                      <a:pPr marL="0" marR="0" lvl="3"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2800" b="0" i="0" u="none" strike="noStrike" cap="none" dirty="0">
                          <a:solidFill>
                            <a:schemeClr val="bg2"/>
                          </a:solidFill>
                          <a:effectLst/>
                          <a:latin typeface="Montserrat" panose="02000505000000020004" pitchFamily="2" charset="77"/>
                          <a:ea typeface="+mn-ea"/>
                          <a:cs typeface="+mn-cs"/>
                          <a:sym typeface="Arial"/>
                        </a:rPr>
                        <a:t>0.6992</a:t>
                      </a:r>
                      <a:endParaRPr lang="en-US" sz="2800" dirty="0">
                        <a:solidFill>
                          <a:schemeClr val="bg2"/>
                        </a:solidFill>
                        <a:latin typeface="Montserrat" panose="02000505000000020004" pitchFamily="2" charset="77"/>
                      </a:endParaRPr>
                    </a:p>
                    <a:p>
                      <a:pPr lvl="3" algn="ctr"/>
                      <a:endParaRPr lang="en-US" sz="2800" dirty="0">
                        <a:solidFill>
                          <a:schemeClr val="bg2"/>
                        </a:solidFill>
                        <a:latin typeface="Montserrat" panose="02000505000000020004" pitchFamily="2" charset="77"/>
                      </a:endParaRPr>
                    </a:p>
                  </a:txBody>
                  <a:tcPr anchor="ctr"/>
                </a:tc>
                <a:tc>
                  <a:txBody>
                    <a:bodyPr/>
                    <a:lstStyle/>
                    <a:p>
                      <a:pPr marL="0" marR="0" lvl="3"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2800" b="0" i="0" u="none" strike="noStrike" cap="none" dirty="0">
                          <a:solidFill>
                            <a:schemeClr val="bg2"/>
                          </a:solidFill>
                          <a:effectLst/>
                          <a:latin typeface="Montserrat" panose="02000505000000020004" pitchFamily="2" charset="77"/>
                          <a:ea typeface="+mn-ea"/>
                          <a:cs typeface="+mn-cs"/>
                          <a:sym typeface="Arial"/>
                        </a:rPr>
                        <a:t>0.7133</a:t>
                      </a:r>
                      <a:endParaRPr lang="en-US" sz="2800" dirty="0">
                        <a:solidFill>
                          <a:schemeClr val="bg2"/>
                        </a:solidFill>
                        <a:latin typeface="Montserrat" panose="02000505000000020004" pitchFamily="2" charset="77"/>
                      </a:endParaRPr>
                    </a:p>
                    <a:p>
                      <a:pPr lvl="3" algn="ctr"/>
                      <a:endParaRPr lang="en-US" sz="2800" dirty="0">
                        <a:solidFill>
                          <a:schemeClr val="bg2"/>
                        </a:solidFill>
                        <a:latin typeface="Montserrat" panose="02000505000000020004" pitchFamily="2" charset="77"/>
                      </a:endParaRPr>
                    </a:p>
                  </a:txBody>
                  <a:tcPr anchor="ctr"/>
                </a:tc>
                <a:tc>
                  <a:txBody>
                    <a:bodyPr/>
                    <a:lstStyle/>
                    <a:p>
                      <a:pPr marL="0" marR="0" lvl="3"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2800" b="0" i="0" u="none" strike="noStrike" cap="none" dirty="0">
                          <a:solidFill>
                            <a:schemeClr val="bg2"/>
                          </a:solidFill>
                          <a:effectLst/>
                          <a:latin typeface="Montserrat" panose="02000505000000020004" pitchFamily="2" charset="77"/>
                          <a:ea typeface="+mn-ea"/>
                          <a:cs typeface="+mn-cs"/>
                          <a:sym typeface="Arial"/>
                        </a:rPr>
                        <a:t>0.7168</a:t>
                      </a:r>
                      <a:endParaRPr lang="en-US" sz="2800" dirty="0">
                        <a:solidFill>
                          <a:schemeClr val="bg2"/>
                        </a:solidFill>
                        <a:latin typeface="Montserrat" panose="02000505000000020004" pitchFamily="2" charset="77"/>
                      </a:endParaRPr>
                    </a:p>
                    <a:p>
                      <a:pPr lvl="3" algn="ctr"/>
                      <a:endParaRPr lang="en-US" sz="2800" dirty="0">
                        <a:solidFill>
                          <a:schemeClr val="bg2"/>
                        </a:solidFill>
                        <a:latin typeface="Montserrat" panose="02000505000000020004" pitchFamily="2" charset="77"/>
                      </a:endParaRPr>
                    </a:p>
                  </a:txBody>
                  <a:tcPr anchor="ctr">
                    <a:solidFill>
                      <a:srgbClr val="92D050"/>
                    </a:solidFill>
                  </a:tcPr>
                </a:tc>
                <a:tc>
                  <a:txBody>
                    <a:bodyPr/>
                    <a:lstStyle/>
                    <a:p>
                      <a:pPr marL="0" marR="0" lvl="3"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2800" b="0" i="0" u="none" strike="noStrike" cap="none" dirty="0">
                          <a:solidFill>
                            <a:schemeClr val="bg2"/>
                          </a:solidFill>
                          <a:effectLst/>
                          <a:latin typeface="Montserrat" panose="02000505000000020004" pitchFamily="2" charset="77"/>
                          <a:ea typeface="+mn-ea"/>
                          <a:cs typeface="+mn-cs"/>
                          <a:sym typeface="Arial"/>
                        </a:rPr>
                        <a:t>0.6804</a:t>
                      </a:r>
                      <a:endParaRPr lang="en-US" sz="2800" dirty="0">
                        <a:solidFill>
                          <a:schemeClr val="bg2"/>
                        </a:solidFill>
                        <a:latin typeface="Montserrat" panose="02000505000000020004" pitchFamily="2" charset="77"/>
                      </a:endParaRPr>
                    </a:p>
                    <a:p>
                      <a:pPr lvl="3" algn="ctr"/>
                      <a:endParaRPr lang="en-US" sz="2800" dirty="0">
                        <a:solidFill>
                          <a:schemeClr val="bg2"/>
                        </a:solidFill>
                        <a:latin typeface="Montserrat" panose="02000505000000020004" pitchFamily="2" charset="77"/>
                      </a:endParaRPr>
                    </a:p>
                  </a:txBody>
                  <a:tcPr anchor="ctr"/>
                </a:tc>
                <a:tc>
                  <a:txBody>
                    <a:bodyPr/>
                    <a:lstStyle/>
                    <a:p>
                      <a:pPr marL="0" marR="0" lvl="3"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2800" b="0" i="0" u="none" strike="noStrike" cap="none" dirty="0">
                          <a:solidFill>
                            <a:schemeClr val="bg2"/>
                          </a:solidFill>
                          <a:effectLst/>
                          <a:latin typeface="Montserrat" panose="02000505000000020004" pitchFamily="2" charset="77"/>
                          <a:ea typeface="+mn-ea"/>
                          <a:cs typeface="+mn-cs"/>
                          <a:sym typeface="Arial"/>
                        </a:rPr>
                        <a:t>0.6569</a:t>
                      </a:r>
                      <a:endParaRPr lang="en-US" sz="2800" dirty="0">
                        <a:solidFill>
                          <a:schemeClr val="bg2"/>
                        </a:solidFill>
                        <a:latin typeface="Montserrat" panose="02000505000000020004" pitchFamily="2" charset="77"/>
                      </a:endParaRPr>
                    </a:p>
                    <a:p>
                      <a:pPr lvl="3" algn="ctr"/>
                      <a:endParaRPr lang="en-US" sz="2800" dirty="0">
                        <a:solidFill>
                          <a:schemeClr val="bg2"/>
                        </a:solidFill>
                        <a:latin typeface="Montserrat" panose="02000505000000020004" pitchFamily="2" charset="77"/>
                      </a:endParaRPr>
                    </a:p>
                  </a:txBody>
                  <a:tcPr anchor="ctr"/>
                </a:tc>
                <a:extLst>
                  <a:ext uri="{0D108BD9-81ED-4DB2-BD59-A6C34878D82A}">
                    <a16:rowId xmlns:a16="http://schemas.microsoft.com/office/drawing/2014/main" val="1774103974"/>
                  </a:ext>
                </a:extLst>
              </a:tr>
              <a:tr h="1962839">
                <a:tc>
                  <a:txBody>
                    <a:bodyPr/>
                    <a:lstStyle/>
                    <a:p>
                      <a:pPr marL="0" marR="0" lvl="3"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2800" b="0" i="0" u="none" strike="noStrike" cap="none" dirty="0">
                          <a:solidFill>
                            <a:schemeClr val="bg2"/>
                          </a:solidFill>
                          <a:effectLst/>
                          <a:latin typeface="Montserrat" panose="02000505000000020004" pitchFamily="2" charset="77"/>
                          <a:ea typeface="+mn-ea"/>
                          <a:cs typeface="+mn-cs"/>
                          <a:sym typeface="Arial"/>
                        </a:rPr>
                        <a:t>0.7095</a:t>
                      </a:r>
                      <a:endParaRPr lang="en-US" sz="2800" dirty="0">
                        <a:solidFill>
                          <a:schemeClr val="bg2"/>
                        </a:solidFill>
                        <a:latin typeface="Montserrat" panose="02000505000000020004" pitchFamily="2" charset="77"/>
                      </a:endParaRPr>
                    </a:p>
                  </a:txBody>
                  <a:tcPr anchor="ctr"/>
                </a:tc>
                <a:tc>
                  <a:txBody>
                    <a:bodyPr/>
                    <a:lstStyle/>
                    <a:p>
                      <a:pPr marL="0" marR="0" lvl="3"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2800" b="0" i="0" u="none" strike="noStrike" cap="none" dirty="0">
                          <a:solidFill>
                            <a:schemeClr val="bg2"/>
                          </a:solidFill>
                          <a:effectLst/>
                          <a:latin typeface="Montserrat" panose="02000505000000020004" pitchFamily="2" charset="77"/>
                          <a:ea typeface="+mn-ea"/>
                          <a:cs typeface="+mn-cs"/>
                          <a:sym typeface="Arial"/>
                        </a:rPr>
                        <a:t>0.6792</a:t>
                      </a:r>
                      <a:endParaRPr lang="en-US" sz="2800" dirty="0">
                        <a:solidFill>
                          <a:schemeClr val="bg2"/>
                        </a:solidFill>
                        <a:latin typeface="Montserrat" panose="02000505000000020004" pitchFamily="2" charset="77"/>
                      </a:endParaRPr>
                    </a:p>
                    <a:p>
                      <a:pPr lvl="3" algn="ctr"/>
                      <a:endParaRPr lang="en-US" sz="2800" dirty="0">
                        <a:solidFill>
                          <a:schemeClr val="bg2"/>
                        </a:solidFill>
                        <a:latin typeface="Montserrat" panose="02000505000000020004" pitchFamily="2" charset="77"/>
                      </a:endParaRPr>
                    </a:p>
                  </a:txBody>
                  <a:tcPr anchor="ctr"/>
                </a:tc>
                <a:tc>
                  <a:txBody>
                    <a:bodyPr/>
                    <a:lstStyle/>
                    <a:p>
                      <a:pPr marL="0" marR="0" lvl="3"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2800" b="0" i="0" u="none" strike="noStrike" cap="none" dirty="0">
                          <a:solidFill>
                            <a:schemeClr val="bg2"/>
                          </a:solidFill>
                          <a:effectLst/>
                          <a:latin typeface="Montserrat" panose="02000505000000020004" pitchFamily="2" charset="77"/>
                          <a:ea typeface="+mn-ea"/>
                          <a:cs typeface="+mn-cs"/>
                          <a:sym typeface="Arial"/>
                        </a:rPr>
                        <a:t>0.7136</a:t>
                      </a:r>
                      <a:endParaRPr lang="en-US" sz="2800" dirty="0">
                        <a:solidFill>
                          <a:schemeClr val="bg2"/>
                        </a:solidFill>
                        <a:latin typeface="Montserrat" panose="02000505000000020004" pitchFamily="2" charset="77"/>
                      </a:endParaRPr>
                    </a:p>
                    <a:p>
                      <a:pPr lvl="3" algn="ctr"/>
                      <a:endParaRPr lang="en-US" sz="2800" dirty="0">
                        <a:solidFill>
                          <a:schemeClr val="bg2"/>
                        </a:solidFill>
                        <a:latin typeface="Montserrat" panose="02000505000000020004" pitchFamily="2" charset="77"/>
                      </a:endParaRPr>
                    </a:p>
                  </a:txBody>
                  <a:tcPr anchor="ctr">
                    <a:solidFill>
                      <a:srgbClr val="92D050"/>
                    </a:solidFill>
                  </a:tcPr>
                </a:tc>
                <a:tc>
                  <a:txBody>
                    <a:bodyPr/>
                    <a:lstStyle/>
                    <a:p>
                      <a:pPr marL="0" marR="0" lvl="3"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2800" b="0" i="0" u="none" strike="noStrike" cap="none" dirty="0">
                          <a:solidFill>
                            <a:schemeClr val="bg2"/>
                          </a:solidFill>
                          <a:effectLst/>
                          <a:latin typeface="Montserrat" panose="02000505000000020004" pitchFamily="2" charset="77"/>
                          <a:ea typeface="+mn-ea"/>
                          <a:cs typeface="+mn-cs"/>
                          <a:sym typeface="Arial"/>
                        </a:rPr>
                        <a:t>0.7116</a:t>
                      </a:r>
                      <a:endParaRPr lang="en-US" sz="2800" dirty="0">
                        <a:solidFill>
                          <a:schemeClr val="bg2"/>
                        </a:solidFill>
                        <a:latin typeface="Montserrat" panose="02000505000000020004" pitchFamily="2" charset="77"/>
                      </a:endParaRPr>
                    </a:p>
                    <a:p>
                      <a:pPr marL="0" marR="0" lvl="3"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800" dirty="0">
                        <a:solidFill>
                          <a:schemeClr val="bg2"/>
                        </a:solidFill>
                        <a:latin typeface="Montserrat" panose="02000505000000020004" pitchFamily="2" charset="77"/>
                      </a:endParaRPr>
                    </a:p>
                  </a:txBody>
                  <a:tcPr anchor="ctr"/>
                </a:tc>
                <a:tc>
                  <a:txBody>
                    <a:bodyPr/>
                    <a:lstStyle/>
                    <a:p>
                      <a:pPr marL="0" marR="0" lvl="3"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2800" b="0" i="0" u="none" strike="noStrike" cap="none" dirty="0">
                          <a:solidFill>
                            <a:schemeClr val="bg2"/>
                          </a:solidFill>
                          <a:effectLst/>
                          <a:latin typeface="Montserrat" panose="02000505000000020004" pitchFamily="2" charset="77"/>
                          <a:ea typeface="+mn-ea"/>
                          <a:cs typeface="+mn-cs"/>
                          <a:sym typeface="Arial"/>
                        </a:rPr>
                        <a:t>0.6983</a:t>
                      </a:r>
                      <a:endParaRPr lang="en-US" sz="2800" dirty="0">
                        <a:solidFill>
                          <a:schemeClr val="bg2"/>
                        </a:solidFill>
                        <a:latin typeface="Montserrat" panose="02000505000000020004" pitchFamily="2" charset="77"/>
                      </a:endParaRPr>
                    </a:p>
                    <a:p>
                      <a:pPr marL="0" marR="0" lvl="3"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800" dirty="0">
                        <a:solidFill>
                          <a:schemeClr val="bg2"/>
                        </a:solidFill>
                        <a:latin typeface="Montserrat" panose="02000505000000020004" pitchFamily="2" charset="77"/>
                      </a:endParaRPr>
                    </a:p>
                  </a:txBody>
                  <a:tcPr anchor="ctr"/>
                </a:tc>
                <a:tc>
                  <a:txBody>
                    <a:bodyPr/>
                    <a:lstStyle/>
                    <a:p>
                      <a:pPr marL="0" marR="0" lvl="3"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2800" b="0" i="0" u="none" strike="noStrike" cap="none" dirty="0">
                          <a:solidFill>
                            <a:schemeClr val="bg2"/>
                          </a:solidFill>
                          <a:effectLst/>
                          <a:latin typeface="Montserrat" panose="02000505000000020004" pitchFamily="2" charset="77"/>
                          <a:ea typeface="+mn-ea"/>
                          <a:cs typeface="+mn-cs"/>
                          <a:sym typeface="Arial"/>
                        </a:rPr>
                        <a:t>0.6442</a:t>
                      </a:r>
                      <a:endParaRPr lang="en-US" sz="2800" dirty="0">
                        <a:solidFill>
                          <a:schemeClr val="bg2"/>
                        </a:solidFill>
                        <a:latin typeface="Montserrat" panose="02000505000000020004" pitchFamily="2" charset="77"/>
                      </a:endParaRPr>
                    </a:p>
                    <a:p>
                      <a:pPr marL="0" marR="0" lvl="3"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800" dirty="0">
                        <a:solidFill>
                          <a:schemeClr val="bg2"/>
                        </a:solidFill>
                        <a:latin typeface="Montserrat" panose="02000505000000020004" pitchFamily="2" charset="77"/>
                      </a:endParaRPr>
                    </a:p>
                  </a:txBody>
                  <a:tcPr anchor="ctr"/>
                </a:tc>
                <a:extLst>
                  <a:ext uri="{0D108BD9-81ED-4DB2-BD59-A6C34878D82A}">
                    <a16:rowId xmlns:a16="http://schemas.microsoft.com/office/drawing/2014/main" val="3916432792"/>
                  </a:ext>
                </a:extLst>
              </a:tr>
              <a:tr h="1962839">
                <a:tc>
                  <a:txBody>
                    <a:bodyPr/>
                    <a:lstStyle/>
                    <a:p>
                      <a:pPr lvl="3" algn="ctr"/>
                      <a:r>
                        <a:rPr lang="en-GB" sz="2800" b="0" i="0" u="none" strike="noStrike" cap="none" dirty="0">
                          <a:solidFill>
                            <a:schemeClr val="bg2"/>
                          </a:solidFill>
                          <a:effectLst/>
                          <a:latin typeface="Montserrat" panose="02000505000000020004" pitchFamily="2" charset="77"/>
                          <a:ea typeface="+mn-ea"/>
                          <a:cs typeface="+mn-cs"/>
                          <a:sym typeface="Arial"/>
                        </a:rPr>
                        <a:t>0.5997 </a:t>
                      </a:r>
                    </a:p>
                    <a:p>
                      <a:pPr lvl="3" algn="ctr"/>
                      <a:endParaRPr lang="en-GB" sz="2800" b="0" i="0" u="none" strike="noStrike" cap="none" dirty="0">
                        <a:solidFill>
                          <a:schemeClr val="bg2"/>
                        </a:solidFill>
                        <a:effectLst/>
                        <a:latin typeface="Montserrat" panose="02000505000000020004" pitchFamily="2" charset="77"/>
                        <a:ea typeface="+mn-ea"/>
                        <a:cs typeface="+mn-cs"/>
                        <a:sym typeface="Arial"/>
                      </a:endParaRPr>
                    </a:p>
                  </a:txBody>
                  <a:tcPr anchor="ctr"/>
                </a:tc>
                <a:tc>
                  <a:txBody>
                    <a:bodyPr/>
                    <a:lstStyle/>
                    <a:p>
                      <a:pPr lvl="3" algn="ctr"/>
                      <a:r>
                        <a:rPr lang="en-GB" sz="2800" b="0" i="0" u="none" strike="noStrike" cap="none" dirty="0">
                          <a:solidFill>
                            <a:schemeClr val="bg2"/>
                          </a:solidFill>
                          <a:effectLst/>
                          <a:latin typeface="Montserrat" panose="02000505000000020004" pitchFamily="2" charset="77"/>
                          <a:ea typeface="+mn-ea"/>
                          <a:cs typeface="+mn-cs"/>
                          <a:sym typeface="Arial"/>
                        </a:rPr>
                        <a:t>0.7028</a:t>
                      </a:r>
                      <a:endParaRPr lang="en-US" sz="2800" dirty="0">
                        <a:solidFill>
                          <a:schemeClr val="bg2"/>
                        </a:solidFill>
                        <a:latin typeface="Montserrat" panose="02000505000000020004" pitchFamily="2" charset="77"/>
                      </a:endParaRPr>
                    </a:p>
                  </a:txBody>
                  <a:tcPr anchor="ctr">
                    <a:solidFill>
                      <a:srgbClr val="92D050"/>
                    </a:solidFill>
                  </a:tcPr>
                </a:tc>
                <a:tc>
                  <a:txBody>
                    <a:bodyPr/>
                    <a:lstStyle/>
                    <a:p>
                      <a:pPr lvl="3" algn="ctr"/>
                      <a:r>
                        <a:rPr lang="en-GB" sz="2800" b="0" i="0" u="none" strike="noStrike" cap="none" dirty="0">
                          <a:solidFill>
                            <a:schemeClr val="bg2"/>
                          </a:solidFill>
                          <a:effectLst/>
                          <a:latin typeface="Montserrat" panose="02000505000000020004" pitchFamily="2" charset="77"/>
                          <a:ea typeface="+mn-ea"/>
                          <a:cs typeface="+mn-cs"/>
                          <a:sym typeface="Arial"/>
                        </a:rPr>
                        <a:t>0.5939</a:t>
                      </a:r>
                      <a:endParaRPr lang="en-US" sz="2800" dirty="0">
                        <a:solidFill>
                          <a:schemeClr val="bg2"/>
                        </a:solidFill>
                        <a:latin typeface="Montserrat" panose="02000505000000020004" pitchFamily="2" charset="77"/>
                      </a:endParaRPr>
                    </a:p>
                  </a:txBody>
                  <a:tcPr anchor="ctr"/>
                </a:tc>
                <a:tc>
                  <a:txBody>
                    <a:bodyPr/>
                    <a:lstStyle/>
                    <a:p>
                      <a:pPr marL="0" marR="0" lvl="3"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2800" b="0" i="0" u="none" strike="noStrike" cap="none" dirty="0">
                          <a:solidFill>
                            <a:schemeClr val="bg2"/>
                          </a:solidFill>
                          <a:effectLst/>
                          <a:latin typeface="Montserrat" panose="02000505000000020004" pitchFamily="2" charset="77"/>
                          <a:ea typeface="+mn-ea"/>
                          <a:cs typeface="+mn-cs"/>
                          <a:sym typeface="Arial"/>
                        </a:rPr>
                        <a:t>0.6024</a:t>
                      </a:r>
                      <a:endParaRPr lang="en-US" sz="2800" dirty="0">
                        <a:solidFill>
                          <a:schemeClr val="bg2"/>
                        </a:solidFill>
                        <a:latin typeface="Montserrat" panose="02000505000000020004" pitchFamily="2" charset="77"/>
                      </a:endParaRPr>
                    </a:p>
                  </a:txBody>
                  <a:tcPr anchor="ctr"/>
                </a:tc>
                <a:tc>
                  <a:txBody>
                    <a:bodyPr/>
                    <a:lstStyle/>
                    <a:p>
                      <a:pPr marL="0" marR="0" lvl="3"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2800" b="0" i="0" u="none" strike="noStrike" cap="none" dirty="0">
                          <a:solidFill>
                            <a:schemeClr val="bg2"/>
                          </a:solidFill>
                          <a:effectLst/>
                          <a:latin typeface="Montserrat" panose="02000505000000020004" pitchFamily="2" charset="77"/>
                          <a:ea typeface="+mn-ea"/>
                          <a:cs typeface="+mn-cs"/>
                          <a:sym typeface="Arial"/>
                        </a:rPr>
                        <a:t>0.6031 </a:t>
                      </a:r>
                      <a:endParaRPr lang="en-US" sz="2800" dirty="0">
                        <a:solidFill>
                          <a:schemeClr val="bg2"/>
                        </a:solidFill>
                        <a:latin typeface="Montserrat" panose="02000505000000020004" pitchFamily="2" charset="77"/>
                      </a:endParaRPr>
                    </a:p>
                  </a:txBody>
                  <a:tcPr anchor="ctr"/>
                </a:tc>
                <a:tc>
                  <a:txBody>
                    <a:bodyPr/>
                    <a:lstStyle/>
                    <a:p>
                      <a:pPr marL="0" marR="0" lvl="3"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2800" b="0" i="0" u="none" strike="noStrike" cap="none" dirty="0">
                          <a:solidFill>
                            <a:schemeClr val="bg2"/>
                          </a:solidFill>
                          <a:effectLst/>
                          <a:latin typeface="Montserrat" panose="02000505000000020004" pitchFamily="2" charset="77"/>
                          <a:ea typeface="+mn-ea"/>
                          <a:cs typeface="+mn-cs"/>
                          <a:sym typeface="Arial"/>
                        </a:rPr>
                        <a:t>0.6678</a:t>
                      </a:r>
                      <a:endParaRPr lang="en-US" sz="2800" dirty="0">
                        <a:solidFill>
                          <a:schemeClr val="bg2"/>
                        </a:solidFill>
                        <a:latin typeface="Montserrat" panose="02000505000000020004" pitchFamily="2" charset="77"/>
                      </a:endParaRPr>
                    </a:p>
                  </a:txBody>
                  <a:tcPr anchor="ctr"/>
                </a:tc>
                <a:extLst>
                  <a:ext uri="{0D108BD9-81ED-4DB2-BD59-A6C34878D82A}">
                    <a16:rowId xmlns:a16="http://schemas.microsoft.com/office/drawing/2014/main" val="1341748594"/>
                  </a:ext>
                </a:extLst>
              </a:tr>
            </a:tbl>
          </a:graphicData>
        </a:graphic>
      </p:graphicFrame>
      <p:sp>
        <p:nvSpPr>
          <p:cNvPr id="6" name="Rectangle 5">
            <a:extLst>
              <a:ext uri="{FF2B5EF4-FFF2-40B4-BE49-F238E27FC236}">
                <a16:creationId xmlns:a16="http://schemas.microsoft.com/office/drawing/2014/main" id="{9294060D-BDA3-7848-9481-B5694206A114}"/>
              </a:ext>
            </a:extLst>
          </p:cNvPr>
          <p:cNvSpPr/>
          <p:nvPr/>
        </p:nvSpPr>
        <p:spPr>
          <a:xfrm>
            <a:off x="21818600" y="12369800"/>
            <a:ext cx="482600" cy="533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81" name="Picture 13" descr="/var/folders/dm/5wscl4b55096dg8t_c670xnc0000gn/T/com.microsoft.Powerpoint/WebArchiveCopyPasteTempFiles/p871">
            <a:extLst>
              <a:ext uri="{FF2B5EF4-FFF2-40B4-BE49-F238E27FC236}">
                <a16:creationId xmlns:a16="http://schemas.microsoft.com/office/drawing/2014/main" id="{0A2D9945-4408-2C43-B2CC-8A1D648B5B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0514" y="4597200"/>
            <a:ext cx="3023846" cy="2589729"/>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var/folders/dm/5wscl4b55096dg8t_c670xnc0000gn/T/com.microsoft.Powerpoint/WebArchiveCopyPasteTempFiles/p873">
            <a:extLst>
              <a:ext uri="{FF2B5EF4-FFF2-40B4-BE49-F238E27FC236}">
                <a16:creationId xmlns:a16="http://schemas.microsoft.com/office/drawing/2014/main" id="{CF04AE66-0B57-3747-9BBB-327517F7A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0494" y="4669007"/>
            <a:ext cx="2859181" cy="2499912"/>
          </a:xfrm>
          <a:prstGeom prst="rect">
            <a:avLst/>
          </a:prstGeom>
          <a:noFill/>
          <a:extLst>
            <a:ext uri="{909E8E84-426E-40DD-AFC4-6F175D3DCCD1}">
              <a14:hiddenFill xmlns:a14="http://schemas.microsoft.com/office/drawing/2010/main">
                <a:solidFill>
                  <a:srgbClr val="FFFFFF"/>
                </a:solidFill>
              </a14:hiddenFill>
            </a:ext>
          </a:extLst>
        </p:spPr>
      </p:pic>
      <p:pic>
        <p:nvPicPr>
          <p:cNvPr id="7183" name="Picture 15" descr="/var/folders/dm/5wscl4b55096dg8t_c670xnc0000gn/T/com.microsoft.Powerpoint/WebArchiveCopyPasteTempFiles/p875">
            <a:extLst>
              <a:ext uri="{FF2B5EF4-FFF2-40B4-BE49-F238E27FC236}">
                <a16:creationId xmlns:a16="http://schemas.microsoft.com/office/drawing/2014/main" id="{2AA49285-8542-2B45-8E6F-F74B8F0CD2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0345" y="4680232"/>
            <a:ext cx="3098693" cy="2425064"/>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var/folders/dm/5wscl4b55096dg8t_c670xnc0000gn/T/com.microsoft.Powerpoint/WebArchiveCopyPasteTempFiles/p877">
            <a:extLst>
              <a:ext uri="{FF2B5EF4-FFF2-40B4-BE49-F238E27FC236}">
                <a16:creationId xmlns:a16="http://schemas.microsoft.com/office/drawing/2014/main" id="{E1915B54-95A9-3C42-A749-F3418A437E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2723" y="4605384"/>
            <a:ext cx="2934029" cy="2499912"/>
          </a:xfrm>
          <a:prstGeom prst="rect">
            <a:avLst/>
          </a:prstGeom>
          <a:noFill/>
          <a:extLst>
            <a:ext uri="{909E8E84-426E-40DD-AFC4-6F175D3DCCD1}">
              <a14:hiddenFill xmlns:a14="http://schemas.microsoft.com/office/drawing/2010/main">
                <a:solidFill>
                  <a:srgbClr val="FFFFFF"/>
                </a:solidFill>
              </a14:hiddenFill>
            </a:ext>
          </a:extLst>
        </p:spPr>
      </p:pic>
      <p:pic>
        <p:nvPicPr>
          <p:cNvPr id="7185" name="Picture 17" descr="/var/folders/dm/5wscl4b55096dg8t_c670xnc0000gn/T/com.microsoft.Powerpoint/WebArchiveCopyPasteTempFiles/p880">
            <a:extLst>
              <a:ext uri="{FF2B5EF4-FFF2-40B4-BE49-F238E27FC236}">
                <a16:creationId xmlns:a16="http://schemas.microsoft.com/office/drawing/2014/main" id="{8DF32B6F-7F04-264D-8EFB-4B50759428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38038" y="4486668"/>
            <a:ext cx="3038815" cy="2619668"/>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var/folders/dm/5wscl4b55096dg8t_c670xnc0000gn/T/com.microsoft.Powerpoint/WebArchiveCopyPasteTempFiles/p882">
            <a:extLst>
              <a:ext uri="{FF2B5EF4-FFF2-40B4-BE49-F238E27FC236}">
                <a16:creationId xmlns:a16="http://schemas.microsoft.com/office/drawing/2014/main" id="{3273504B-F51F-5647-98F5-19DD225F22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73556" y="4576485"/>
            <a:ext cx="3083724" cy="24400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5B9FCC0-B2D4-8A49-B94C-ED3CD2F01BAC}"/>
              </a:ext>
            </a:extLst>
          </p:cNvPr>
          <p:cNvSpPr/>
          <p:nvPr/>
        </p:nvSpPr>
        <p:spPr>
          <a:xfrm>
            <a:off x="115568" y="8136672"/>
            <a:ext cx="901209" cy="584775"/>
          </a:xfrm>
          <a:prstGeom prst="rect">
            <a:avLst/>
          </a:prstGeom>
        </p:spPr>
        <p:txBody>
          <a:bodyPr wrap="none">
            <a:spAutoFit/>
          </a:bodyPr>
          <a:lstStyle/>
          <a:p>
            <a:r>
              <a:rPr lang="en-GB" sz="3200" b="1" dirty="0">
                <a:latin typeface="Merriweather Sans"/>
                <a:sym typeface="Merriweather Sans"/>
              </a:rPr>
              <a:t>Test</a:t>
            </a:r>
            <a:endParaRPr lang="en-US" sz="3200" b="1" dirty="0"/>
          </a:p>
        </p:txBody>
      </p:sp>
      <p:sp>
        <p:nvSpPr>
          <p:cNvPr id="12" name="Rectangle 11">
            <a:extLst>
              <a:ext uri="{FF2B5EF4-FFF2-40B4-BE49-F238E27FC236}">
                <a16:creationId xmlns:a16="http://schemas.microsoft.com/office/drawing/2014/main" id="{0053A266-864F-B24B-86BA-C6267471732C}"/>
              </a:ext>
            </a:extLst>
          </p:cNvPr>
          <p:cNvSpPr/>
          <p:nvPr/>
        </p:nvSpPr>
        <p:spPr>
          <a:xfrm>
            <a:off x="10937" y="9660672"/>
            <a:ext cx="1056700" cy="1077218"/>
          </a:xfrm>
          <a:prstGeom prst="rect">
            <a:avLst/>
          </a:prstGeom>
        </p:spPr>
        <p:txBody>
          <a:bodyPr wrap="none">
            <a:spAutoFit/>
          </a:bodyPr>
          <a:lstStyle/>
          <a:p>
            <a:r>
              <a:rPr lang="en-GB" sz="3200" b="1" dirty="0">
                <a:latin typeface="Merriweather Sans"/>
                <a:sym typeface="Merriweather Sans"/>
              </a:rPr>
              <a:t>Train</a:t>
            </a:r>
          </a:p>
          <a:p>
            <a:endParaRPr lang="en-US" sz="3200" b="1" dirty="0"/>
          </a:p>
        </p:txBody>
      </p:sp>
      <p:sp>
        <p:nvSpPr>
          <p:cNvPr id="13" name="Rectangle 12">
            <a:extLst>
              <a:ext uri="{FF2B5EF4-FFF2-40B4-BE49-F238E27FC236}">
                <a16:creationId xmlns:a16="http://schemas.microsoft.com/office/drawing/2014/main" id="{E1435BB3-5EA5-904A-9616-A70CC9238503}"/>
              </a:ext>
            </a:extLst>
          </p:cNvPr>
          <p:cNvSpPr/>
          <p:nvPr/>
        </p:nvSpPr>
        <p:spPr>
          <a:xfrm>
            <a:off x="125652" y="11219319"/>
            <a:ext cx="1192546" cy="592015"/>
          </a:xfrm>
          <a:prstGeom prst="rect">
            <a:avLst/>
          </a:prstGeom>
        </p:spPr>
        <p:txBody>
          <a:bodyPr wrap="square">
            <a:spAutoFit/>
          </a:bodyPr>
          <a:lstStyle/>
          <a:p>
            <a:r>
              <a:rPr lang="en-GB" sz="3200" b="1" dirty="0">
                <a:latin typeface="Merriweather Sans"/>
                <a:sym typeface="Merriweather Sans"/>
              </a:rPr>
              <a:t>F1</a:t>
            </a:r>
            <a:endParaRPr lang="en-US" sz="3200" b="1" dirty="0"/>
          </a:p>
        </p:txBody>
      </p:sp>
    </p:spTree>
    <p:extLst>
      <p:ext uri="{BB962C8B-B14F-4D97-AF65-F5344CB8AC3E}">
        <p14:creationId xmlns:p14="http://schemas.microsoft.com/office/powerpoint/2010/main" val="3836227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21E1B91-83C7-744A-881B-33BF024AA982}"/>
              </a:ext>
            </a:extLst>
          </p:cNvPr>
          <p:cNvSpPr/>
          <p:nvPr/>
        </p:nvSpPr>
        <p:spPr>
          <a:xfrm>
            <a:off x="3346795" y="1599086"/>
            <a:ext cx="18710031" cy="2464777"/>
          </a:xfrm>
          <a:prstGeom prst="rect">
            <a:avLst/>
          </a:prstGeom>
        </p:spPr>
        <p:txBody>
          <a:bodyPr wrap="square">
            <a:spAutoFit/>
          </a:bodyPr>
          <a:lstStyle/>
          <a:p>
            <a:pPr lvl="0" algn="ctr">
              <a:lnSpc>
                <a:spcPct val="80000"/>
              </a:lnSpc>
              <a:buClr>
                <a:srgbClr val="212121"/>
              </a:buClr>
              <a:buSzPts val="2800"/>
            </a:pPr>
            <a:r>
              <a:rPr lang="it-IT" sz="9600" b="1" dirty="0" err="1">
                <a:solidFill>
                  <a:srgbClr val="212121"/>
                </a:solidFill>
                <a:latin typeface="Montserrat"/>
                <a:ea typeface="Montserrat"/>
                <a:cs typeface="Montserrat"/>
                <a:sym typeface="Montserrat"/>
              </a:rPr>
              <a:t>Review’s</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provide</a:t>
            </a:r>
            <a:r>
              <a:rPr lang="it-IT" sz="9600" b="1" dirty="0">
                <a:solidFill>
                  <a:srgbClr val="212121"/>
                </a:solidFill>
                <a:latin typeface="Montserrat"/>
                <a:ea typeface="Montserrat"/>
                <a:cs typeface="Montserrat"/>
                <a:sym typeface="Montserrat"/>
              </a:rPr>
              <a:t> </a:t>
            </a:r>
          </a:p>
          <a:p>
            <a:pPr lvl="0" algn="ctr">
              <a:lnSpc>
                <a:spcPct val="80000"/>
              </a:lnSpc>
              <a:buClr>
                <a:srgbClr val="212121"/>
              </a:buClr>
              <a:buSzPts val="2800"/>
            </a:pPr>
            <a:r>
              <a:rPr lang="it-IT" sz="9600" b="1" dirty="0" err="1">
                <a:solidFill>
                  <a:srgbClr val="212121"/>
                </a:solidFill>
                <a:latin typeface="Montserrat"/>
                <a:ea typeface="Montserrat"/>
                <a:cs typeface="Montserrat"/>
                <a:sym typeface="Montserrat"/>
              </a:rPr>
              <a:t>customer</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insight</a:t>
            </a:r>
            <a:endParaRPr lang="it-IT" sz="9600" b="1" dirty="0">
              <a:solidFill>
                <a:srgbClr val="212121"/>
              </a:solidFill>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0460E2E8-D97D-EE46-85FF-6057C96F54DE}"/>
              </a:ext>
            </a:extLst>
          </p:cNvPr>
          <p:cNvPicPr>
            <a:picLocks noChangeAspect="1"/>
          </p:cNvPicPr>
          <p:nvPr/>
        </p:nvPicPr>
        <p:blipFill>
          <a:blip r:embed="rId3"/>
          <a:stretch>
            <a:fillRect/>
          </a:stretch>
        </p:blipFill>
        <p:spPr>
          <a:xfrm>
            <a:off x="3346795" y="5143500"/>
            <a:ext cx="18207735" cy="5013325"/>
          </a:xfrm>
          <a:prstGeom prst="rect">
            <a:avLst/>
          </a:prstGeom>
        </p:spPr>
      </p:pic>
    </p:spTree>
    <p:extLst>
      <p:ext uri="{BB962C8B-B14F-4D97-AF65-F5344CB8AC3E}">
        <p14:creationId xmlns:p14="http://schemas.microsoft.com/office/powerpoint/2010/main" val="4119675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0BF69-B1A8-524F-A848-2DD10FE64B17}"/>
              </a:ext>
            </a:extLst>
          </p:cNvPr>
          <p:cNvSpPr/>
          <p:nvPr/>
        </p:nvSpPr>
        <p:spPr>
          <a:xfrm>
            <a:off x="1554480" y="1145052"/>
            <a:ext cx="23317200" cy="985270"/>
          </a:xfrm>
          <a:prstGeom prst="rect">
            <a:avLst/>
          </a:prstGeom>
        </p:spPr>
        <p:txBody>
          <a:bodyPr wrap="square">
            <a:spAutoFit/>
          </a:bodyPr>
          <a:lstStyle/>
          <a:p>
            <a:pPr lvl="0">
              <a:lnSpc>
                <a:spcPct val="80000"/>
              </a:lnSpc>
              <a:buClr>
                <a:srgbClr val="212121"/>
              </a:buClr>
              <a:buSzPts val="2800"/>
            </a:pPr>
            <a:r>
              <a:rPr lang="it-IT" sz="7200" b="1" dirty="0">
                <a:solidFill>
                  <a:srgbClr val="212121"/>
                </a:solidFill>
                <a:latin typeface="Montserrat"/>
                <a:ea typeface="Montserrat"/>
                <a:cs typeface="Montserrat"/>
                <a:sym typeface="Montserrat"/>
              </a:rPr>
              <a:t>Model: </a:t>
            </a:r>
            <a:r>
              <a:rPr lang="it-IT" sz="6000" b="1" dirty="0" err="1">
                <a:solidFill>
                  <a:srgbClr val="212121"/>
                </a:solidFill>
                <a:latin typeface="Montserrat"/>
                <a:ea typeface="Montserrat"/>
                <a:cs typeface="Montserrat"/>
                <a:sym typeface="Montserrat"/>
              </a:rPr>
              <a:t>Sentiment</a:t>
            </a:r>
            <a:r>
              <a:rPr lang="it-IT" sz="6000" b="1" dirty="0">
                <a:solidFill>
                  <a:srgbClr val="212121"/>
                </a:solidFill>
                <a:latin typeface="Montserrat"/>
                <a:ea typeface="Montserrat"/>
                <a:cs typeface="Montserrat"/>
                <a:sym typeface="Montserrat"/>
              </a:rPr>
              <a:t> vs </a:t>
            </a:r>
            <a:r>
              <a:rPr lang="it-IT" sz="6000" b="1" dirty="0" err="1">
                <a:solidFill>
                  <a:srgbClr val="212121"/>
                </a:solidFill>
                <a:latin typeface="Montserrat"/>
                <a:ea typeface="Montserrat"/>
                <a:cs typeface="Montserrat"/>
                <a:sym typeface="Montserrat"/>
              </a:rPr>
              <a:t>review</a:t>
            </a:r>
            <a:r>
              <a:rPr lang="it-IT" sz="6000" b="1" dirty="0">
                <a:solidFill>
                  <a:srgbClr val="212121"/>
                </a:solidFill>
                <a:latin typeface="Montserrat"/>
                <a:ea typeface="Montserrat"/>
                <a:cs typeface="Montserrat"/>
                <a:sym typeface="Montserrat"/>
              </a:rPr>
              <a:t> body (single </a:t>
            </a:r>
            <a:r>
              <a:rPr lang="it-IT" sz="6000" b="1" dirty="0" err="1">
                <a:solidFill>
                  <a:srgbClr val="212121"/>
                </a:solidFill>
                <a:latin typeface="Montserrat"/>
                <a:ea typeface="Montserrat"/>
                <a:cs typeface="Montserrat"/>
                <a:sym typeface="Montserrat"/>
              </a:rPr>
              <a:t>feature</a:t>
            </a:r>
            <a:r>
              <a:rPr lang="it-IT" sz="6000" b="1" dirty="0">
                <a:solidFill>
                  <a:srgbClr val="212121"/>
                </a:solidFill>
                <a:latin typeface="Montserrat"/>
                <a:ea typeface="Montserrat"/>
                <a:cs typeface="Montserrat"/>
                <a:sym typeface="Montserrat"/>
              </a:rPr>
              <a:t>)</a:t>
            </a:r>
          </a:p>
        </p:txBody>
      </p:sp>
      <p:graphicFrame>
        <p:nvGraphicFramePr>
          <p:cNvPr id="3" name="Table 2">
            <a:extLst>
              <a:ext uri="{FF2B5EF4-FFF2-40B4-BE49-F238E27FC236}">
                <a16:creationId xmlns:a16="http://schemas.microsoft.com/office/drawing/2014/main" id="{09CA2831-8D98-B040-88B7-7500CB648A72}"/>
              </a:ext>
            </a:extLst>
          </p:cNvPr>
          <p:cNvGraphicFramePr>
            <a:graphicFrameLocks noGrp="1"/>
          </p:cNvGraphicFramePr>
          <p:nvPr>
            <p:extLst>
              <p:ext uri="{D42A27DB-BD31-4B8C-83A1-F6EECF244321}">
                <p14:modId xmlns:p14="http://schemas.microsoft.com/office/powerpoint/2010/main" val="4147479687"/>
              </p:ext>
            </p:extLst>
          </p:nvPr>
        </p:nvGraphicFramePr>
        <p:xfrm>
          <a:off x="1689100" y="3238500"/>
          <a:ext cx="22377401" cy="3750451"/>
        </p:xfrm>
        <a:graphic>
          <a:graphicData uri="http://schemas.openxmlformats.org/drawingml/2006/table">
            <a:tbl>
              <a:tblPr firstRow="1" bandRow="1">
                <a:tableStyleId>{5940675A-B579-460E-94D1-54222C63F5DA}</a:tableStyleId>
              </a:tblPr>
              <a:tblGrid>
                <a:gridCol w="3867298">
                  <a:extLst>
                    <a:ext uri="{9D8B030D-6E8A-4147-A177-3AD203B41FA5}">
                      <a16:colId xmlns:a16="http://schemas.microsoft.com/office/drawing/2014/main" val="3219509257"/>
                    </a:ext>
                  </a:extLst>
                </a:gridCol>
                <a:gridCol w="6926323">
                  <a:extLst>
                    <a:ext uri="{9D8B030D-6E8A-4147-A177-3AD203B41FA5}">
                      <a16:colId xmlns:a16="http://schemas.microsoft.com/office/drawing/2014/main" val="832497731"/>
                    </a:ext>
                  </a:extLst>
                </a:gridCol>
                <a:gridCol w="2403164">
                  <a:extLst>
                    <a:ext uri="{9D8B030D-6E8A-4147-A177-3AD203B41FA5}">
                      <a16:colId xmlns:a16="http://schemas.microsoft.com/office/drawing/2014/main" val="2411661176"/>
                    </a:ext>
                  </a:extLst>
                </a:gridCol>
                <a:gridCol w="2545519">
                  <a:extLst>
                    <a:ext uri="{9D8B030D-6E8A-4147-A177-3AD203B41FA5}">
                      <a16:colId xmlns:a16="http://schemas.microsoft.com/office/drawing/2014/main" val="2231567668"/>
                    </a:ext>
                  </a:extLst>
                </a:gridCol>
                <a:gridCol w="2545519">
                  <a:extLst>
                    <a:ext uri="{9D8B030D-6E8A-4147-A177-3AD203B41FA5}">
                      <a16:colId xmlns:a16="http://schemas.microsoft.com/office/drawing/2014/main" val="1551456941"/>
                    </a:ext>
                  </a:extLst>
                </a:gridCol>
                <a:gridCol w="2545519">
                  <a:extLst>
                    <a:ext uri="{9D8B030D-6E8A-4147-A177-3AD203B41FA5}">
                      <a16:colId xmlns:a16="http://schemas.microsoft.com/office/drawing/2014/main" val="1089701451"/>
                    </a:ext>
                  </a:extLst>
                </a:gridCol>
                <a:gridCol w="1544059">
                  <a:extLst>
                    <a:ext uri="{9D8B030D-6E8A-4147-A177-3AD203B41FA5}">
                      <a16:colId xmlns:a16="http://schemas.microsoft.com/office/drawing/2014/main" val="3449521222"/>
                    </a:ext>
                  </a:extLst>
                </a:gridCol>
              </a:tblGrid>
              <a:tr h="1068211">
                <a:tc>
                  <a:txBody>
                    <a:bodyPr/>
                    <a:lstStyle/>
                    <a:p>
                      <a:r>
                        <a:rPr lang="en-US" sz="2400" dirty="0">
                          <a:solidFill>
                            <a:schemeClr val="tx2">
                              <a:lumMod val="10000"/>
                            </a:schemeClr>
                          </a:solidFill>
                        </a:rPr>
                        <a:t>Model</a:t>
                      </a:r>
                    </a:p>
                  </a:txBody>
                  <a:tcPr>
                    <a:solidFill>
                      <a:schemeClr val="tx1">
                        <a:lumMod val="40000"/>
                        <a:lumOff val="60000"/>
                      </a:schemeClr>
                    </a:solidFill>
                  </a:tcPr>
                </a:tc>
                <a:tc>
                  <a:txBody>
                    <a:bodyPr/>
                    <a:lstStyle/>
                    <a:p>
                      <a:r>
                        <a:rPr lang="en-US" sz="2400" dirty="0">
                          <a:solidFill>
                            <a:schemeClr val="tx2">
                              <a:lumMod val="10000"/>
                            </a:schemeClr>
                          </a:solidFill>
                        </a:rPr>
                        <a:t>Parameters</a:t>
                      </a:r>
                    </a:p>
                  </a:txBody>
                  <a:tcPr>
                    <a:solidFill>
                      <a:schemeClr val="tx1">
                        <a:lumMod val="40000"/>
                        <a:lumOff val="60000"/>
                      </a:schemeClr>
                    </a:solidFill>
                  </a:tcPr>
                </a:tc>
                <a:tc>
                  <a:txBody>
                    <a:bodyPr/>
                    <a:lstStyle/>
                    <a:p>
                      <a:r>
                        <a:rPr lang="en-US" sz="2400" dirty="0">
                          <a:solidFill>
                            <a:schemeClr val="tx2">
                              <a:lumMod val="10000"/>
                            </a:schemeClr>
                          </a:solidFill>
                        </a:rPr>
                        <a:t>Cross Val Train</a:t>
                      </a:r>
                    </a:p>
                    <a:p>
                      <a:r>
                        <a:rPr lang="en-US" sz="2400" dirty="0">
                          <a:solidFill>
                            <a:schemeClr val="tx2">
                              <a:lumMod val="10000"/>
                            </a:schemeClr>
                          </a:solidFill>
                        </a:rPr>
                        <a:t>(Accuracy)</a:t>
                      </a:r>
                    </a:p>
                  </a:txBody>
                  <a:tcPr>
                    <a:solidFill>
                      <a:schemeClr val="tx1">
                        <a:lumMod val="40000"/>
                        <a:lumOff val="60000"/>
                      </a:schemeClr>
                    </a:solidFill>
                  </a:tcPr>
                </a:tc>
                <a:tc>
                  <a:txBody>
                    <a:bodyPr/>
                    <a:lstStyle/>
                    <a:p>
                      <a:r>
                        <a:rPr lang="en-US" sz="2400" dirty="0">
                          <a:solidFill>
                            <a:schemeClr val="tx2">
                              <a:lumMod val="10000"/>
                            </a:schemeClr>
                          </a:solidFill>
                        </a:rPr>
                        <a:t>Test set</a:t>
                      </a:r>
                    </a:p>
                    <a:p>
                      <a:r>
                        <a:rPr lang="en-US" sz="2400" dirty="0">
                          <a:solidFill>
                            <a:schemeClr val="tx2">
                              <a:lumMod val="10000"/>
                            </a:schemeClr>
                          </a:solidFill>
                        </a:rPr>
                        <a:t>(Accuracy)</a:t>
                      </a:r>
                    </a:p>
                  </a:txBody>
                  <a:tcPr>
                    <a:solidFill>
                      <a:schemeClr val="tx1">
                        <a:lumMod val="40000"/>
                        <a:lumOff val="60000"/>
                      </a:schemeClr>
                    </a:solidFill>
                  </a:tcPr>
                </a:tc>
                <a:tc>
                  <a:txBody>
                    <a:bodyPr/>
                    <a:lstStyle/>
                    <a:p>
                      <a:r>
                        <a:rPr lang="en-US" sz="2400" dirty="0">
                          <a:solidFill>
                            <a:schemeClr val="tx2">
                              <a:lumMod val="10000"/>
                            </a:schemeClr>
                          </a:solidFill>
                        </a:rPr>
                        <a:t>Weighted Average </a:t>
                      </a:r>
                    </a:p>
                    <a:p>
                      <a:r>
                        <a:rPr lang="en-US" sz="2400" dirty="0">
                          <a:solidFill>
                            <a:schemeClr val="tx2">
                              <a:lumMod val="10000"/>
                            </a:schemeClr>
                          </a:solidFill>
                        </a:rPr>
                        <a:t>(Precision)</a:t>
                      </a:r>
                    </a:p>
                  </a:txBody>
                  <a:tcPr>
                    <a:solidFill>
                      <a:schemeClr val="tx1">
                        <a:lumMod val="40000"/>
                        <a:lumOff val="60000"/>
                      </a:schemeClr>
                    </a:solidFill>
                  </a:tcPr>
                </a:tc>
                <a:tc>
                  <a:txBody>
                    <a:bodyPr/>
                    <a:lstStyle/>
                    <a:p>
                      <a:r>
                        <a:rPr lang="en-US" sz="2400" dirty="0">
                          <a:solidFill>
                            <a:schemeClr val="tx2">
                              <a:lumMod val="10000"/>
                            </a:schemeClr>
                          </a:solidFill>
                        </a:rPr>
                        <a:t>Weighted Average </a:t>
                      </a:r>
                    </a:p>
                    <a:p>
                      <a:r>
                        <a:rPr lang="en-US" sz="2400" dirty="0">
                          <a:solidFill>
                            <a:schemeClr val="tx2">
                              <a:lumMod val="10000"/>
                            </a:schemeClr>
                          </a:solidFill>
                        </a:rPr>
                        <a:t>(Recall)</a:t>
                      </a:r>
                    </a:p>
                    <a:p>
                      <a:endParaRPr lang="en-US" sz="2400" dirty="0">
                        <a:solidFill>
                          <a:schemeClr val="tx2">
                            <a:lumMod val="10000"/>
                          </a:schemeClr>
                        </a:solidFill>
                      </a:endParaRPr>
                    </a:p>
                  </a:txBody>
                  <a:tcPr>
                    <a:solidFill>
                      <a:schemeClr val="tx1">
                        <a:lumMod val="40000"/>
                        <a:lumOff val="60000"/>
                      </a:schemeClr>
                    </a:solidFill>
                  </a:tcPr>
                </a:tc>
                <a:tc>
                  <a:txBody>
                    <a:bodyPr/>
                    <a:lstStyle/>
                    <a:p>
                      <a:r>
                        <a:rPr lang="en-US" sz="2400" dirty="0">
                          <a:solidFill>
                            <a:schemeClr val="tx2">
                              <a:lumMod val="10000"/>
                            </a:schemeClr>
                          </a:solidFill>
                        </a:rPr>
                        <a:t>F1</a:t>
                      </a:r>
                    </a:p>
                  </a:txBody>
                  <a:tcPr>
                    <a:solidFill>
                      <a:schemeClr val="tx1">
                        <a:lumMod val="40000"/>
                        <a:lumOff val="60000"/>
                      </a:schemeClr>
                    </a:solidFill>
                  </a:tcPr>
                </a:tc>
                <a:extLst>
                  <a:ext uri="{0D108BD9-81ED-4DB2-BD59-A6C34878D82A}">
                    <a16:rowId xmlns:a16="http://schemas.microsoft.com/office/drawing/2014/main" val="2226144000"/>
                  </a:ext>
                </a:extLst>
              </a:tr>
              <a:tr h="1068211">
                <a:tc>
                  <a:txBody>
                    <a:bodyPr/>
                    <a:lstStyle/>
                    <a:p>
                      <a:r>
                        <a:rPr lang="en-GB" sz="2800" b="1" i="0" u="none" strike="noStrike" cap="none" dirty="0">
                          <a:solidFill>
                            <a:schemeClr val="bg2"/>
                          </a:solidFill>
                          <a:effectLst/>
                          <a:latin typeface="Merriweather Sans"/>
                          <a:ea typeface="Merriweather Sans"/>
                          <a:cs typeface="Merriweather Sans"/>
                          <a:sym typeface="Merriweather Sans"/>
                        </a:rPr>
                        <a:t>Random Forest</a:t>
                      </a:r>
                    </a:p>
                    <a:p>
                      <a:r>
                        <a:rPr lang="en-GB" sz="2000" b="1" i="0" u="none" strike="noStrike" cap="none" dirty="0">
                          <a:solidFill>
                            <a:schemeClr val="bg2"/>
                          </a:solidFill>
                          <a:effectLst/>
                          <a:latin typeface="Merriweather Sans"/>
                          <a:sym typeface="Merriweather Sans"/>
                        </a:rPr>
                        <a:t>Standard Scalar</a:t>
                      </a:r>
                      <a:endParaRPr lang="en-GB" sz="2000" b="1" dirty="0">
                        <a:solidFill>
                          <a:schemeClr val="bg2"/>
                        </a:solidFill>
                        <a:effectLst/>
                      </a:endParaRPr>
                    </a:p>
                  </a:txBody>
                  <a:tcPr anchor="ctr"/>
                </a:tc>
                <a:tc>
                  <a:txBody>
                    <a:bodyPr/>
                    <a:lstStyle/>
                    <a:p>
                      <a:r>
                        <a:rPr lang="en-GB" sz="2000" dirty="0" err="1">
                          <a:solidFill>
                            <a:schemeClr val="tx2">
                              <a:lumMod val="10000"/>
                            </a:schemeClr>
                          </a:solidFill>
                        </a:rPr>
                        <a:t>n_estimators</a:t>
                      </a:r>
                      <a:r>
                        <a:rPr lang="en-GB" sz="2000" dirty="0">
                          <a:solidFill>
                            <a:schemeClr val="tx2">
                              <a:lumMod val="10000"/>
                            </a:schemeClr>
                          </a:solidFill>
                        </a:rPr>
                        <a:t>=100, </a:t>
                      </a:r>
                      <a:r>
                        <a:rPr lang="en-GB" sz="2000" dirty="0" err="1">
                          <a:solidFill>
                            <a:schemeClr val="tx2">
                              <a:lumMod val="10000"/>
                            </a:schemeClr>
                          </a:solidFill>
                        </a:rPr>
                        <a:t>class_weight</a:t>
                      </a:r>
                      <a:r>
                        <a:rPr lang="en-GB" sz="2000" dirty="0">
                          <a:solidFill>
                            <a:schemeClr val="tx2">
                              <a:lumMod val="10000"/>
                            </a:schemeClr>
                          </a:solidFill>
                        </a:rPr>
                        <a:t>='balanced'</a:t>
                      </a:r>
                      <a:endParaRPr lang="en-US" sz="2000" dirty="0">
                        <a:solidFill>
                          <a:schemeClr val="tx2">
                            <a:lumMod val="10000"/>
                          </a:schemeClr>
                        </a:solidFill>
                      </a:endParaRPr>
                    </a:p>
                  </a:txBody>
                  <a:tcPr/>
                </a:tc>
                <a:tc>
                  <a:txBody>
                    <a:bodyPr/>
                    <a:lstStyle/>
                    <a:p>
                      <a:r>
                        <a:rPr lang="en-GB" sz="2800" b="0" i="0" u="none" strike="noStrike" cap="none" dirty="0">
                          <a:solidFill>
                            <a:schemeClr val="bg2"/>
                          </a:solidFill>
                          <a:effectLst/>
                          <a:latin typeface="+mn-lt"/>
                          <a:ea typeface="+mn-ea"/>
                          <a:cs typeface="+mn-cs"/>
                          <a:sym typeface="Arial"/>
                        </a:rPr>
                        <a:t>0.9712</a:t>
                      </a:r>
                      <a:endParaRPr lang="en-US" sz="2800" b="0" i="0" u="none" strike="noStrike" cap="none" dirty="0">
                        <a:solidFill>
                          <a:schemeClr val="bg2"/>
                        </a:solidFill>
                        <a:effectLst/>
                        <a:latin typeface="+mn-lt"/>
                        <a:ea typeface="+mn-ea"/>
                        <a:cs typeface="+mn-cs"/>
                        <a:sym typeface="Arial"/>
                      </a:endParaRPr>
                    </a:p>
                  </a:txBody>
                  <a:tcPr>
                    <a:solidFill>
                      <a:srgbClr val="92D050"/>
                    </a:solidFill>
                  </a:tcPr>
                </a:tc>
                <a:tc>
                  <a:txBody>
                    <a:bodyPr/>
                    <a:lstStyle/>
                    <a:p>
                      <a:r>
                        <a:rPr lang="en-GB" sz="2800" b="0" i="0" u="none" strike="noStrike" cap="none" dirty="0">
                          <a:solidFill>
                            <a:schemeClr val="bg2"/>
                          </a:solidFill>
                          <a:effectLst/>
                          <a:latin typeface="+mn-lt"/>
                          <a:ea typeface="+mn-ea"/>
                          <a:cs typeface="+mn-cs"/>
                          <a:sym typeface="Arial"/>
                        </a:rPr>
                        <a:t>0.6733</a:t>
                      </a:r>
                      <a:endParaRPr lang="en-US" sz="2800" b="0" i="0" u="none" strike="noStrike" cap="none" dirty="0">
                        <a:solidFill>
                          <a:schemeClr val="bg2"/>
                        </a:solidFill>
                        <a:effectLst/>
                        <a:latin typeface="+mn-lt"/>
                        <a:ea typeface="+mn-ea"/>
                        <a:cs typeface="+mn-cs"/>
                        <a:sym typeface="Arial"/>
                      </a:endParaRPr>
                    </a:p>
                  </a:txBody>
                  <a:tcPr/>
                </a:tc>
                <a:tc>
                  <a:txBody>
                    <a:bodyPr/>
                    <a:lstStyle/>
                    <a:p>
                      <a:r>
                        <a:rPr lang="en-GB" sz="2800" b="0" i="0" u="none" strike="noStrike" cap="none" dirty="0">
                          <a:solidFill>
                            <a:schemeClr val="bg2"/>
                          </a:solidFill>
                          <a:effectLst/>
                          <a:latin typeface="+mn-lt"/>
                          <a:ea typeface="+mn-ea"/>
                          <a:cs typeface="+mn-cs"/>
                          <a:sym typeface="Arial"/>
                        </a:rPr>
                        <a:t>0.5673 </a:t>
                      </a:r>
                      <a:endParaRPr lang="en-US" sz="2800" b="0" i="0" u="none" strike="noStrike" cap="none" dirty="0">
                        <a:solidFill>
                          <a:schemeClr val="bg2"/>
                        </a:solidFill>
                        <a:effectLst/>
                        <a:latin typeface="+mn-lt"/>
                        <a:ea typeface="+mn-ea"/>
                        <a:cs typeface="+mn-cs"/>
                        <a:sym typeface="Arial"/>
                      </a:endParaRPr>
                    </a:p>
                  </a:txBody>
                  <a:tcPr/>
                </a:tc>
                <a:tc>
                  <a:txBody>
                    <a:bodyPr/>
                    <a:lstStyle/>
                    <a:p>
                      <a:r>
                        <a:rPr lang="en-GB" sz="2800" b="0" i="0" u="none" strike="noStrike" cap="none" dirty="0">
                          <a:solidFill>
                            <a:schemeClr val="bg2"/>
                          </a:solidFill>
                          <a:effectLst/>
                          <a:latin typeface="+mn-lt"/>
                          <a:ea typeface="+mn-ea"/>
                          <a:cs typeface="+mn-cs"/>
                          <a:sym typeface="Arial"/>
                        </a:rPr>
                        <a:t>0.6733     </a:t>
                      </a:r>
                      <a:endParaRPr lang="en-US" sz="2800" b="0" i="0" u="none" strike="noStrike" cap="none" dirty="0">
                        <a:solidFill>
                          <a:schemeClr val="bg2"/>
                        </a:solidFill>
                        <a:effectLst/>
                        <a:latin typeface="+mn-lt"/>
                        <a:ea typeface="+mn-ea"/>
                        <a:cs typeface="+mn-cs"/>
                        <a:sym typeface="Arial"/>
                      </a:endParaRPr>
                    </a:p>
                  </a:txBody>
                  <a:tcPr/>
                </a:tc>
                <a:tc>
                  <a:txBody>
                    <a:bodyPr/>
                    <a:lstStyle/>
                    <a:p>
                      <a:r>
                        <a:rPr lang="en-GB" sz="2800" b="0" i="0" u="none" strike="noStrike" cap="none" dirty="0">
                          <a:solidFill>
                            <a:schemeClr val="bg2"/>
                          </a:solidFill>
                          <a:effectLst/>
                          <a:latin typeface="+mn-lt"/>
                          <a:ea typeface="+mn-ea"/>
                          <a:cs typeface="+mn-cs"/>
                          <a:sym typeface="Arial"/>
                        </a:rPr>
                        <a:t>0.6093    </a:t>
                      </a:r>
                      <a:endParaRPr lang="en-US" sz="2800" dirty="0">
                        <a:solidFill>
                          <a:schemeClr val="bg2"/>
                        </a:solidFill>
                      </a:endParaRPr>
                    </a:p>
                  </a:txBody>
                  <a:tcPr/>
                </a:tc>
                <a:extLst>
                  <a:ext uri="{0D108BD9-81ED-4DB2-BD59-A6C34878D82A}">
                    <a16:rowId xmlns:a16="http://schemas.microsoft.com/office/drawing/2014/main" val="2969664739"/>
                  </a:ext>
                </a:extLst>
              </a:tr>
              <a:tr h="10682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800" b="1" i="0" u="none" strike="noStrike" cap="none" dirty="0" err="1">
                          <a:solidFill>
                            <a:schemeClr val="bg2"/>
                          </a:solidFill>
                          <a:effectLst/>
                          <a:latin typeface="Merriweather Sans"/>
                          <a:ea typeface="Merriweather Sans"/>
                          <a:cs typeface="Merriweather Sans"/>
                          <a:sym typeface="Merriweather Sans"/>
                        </a:rPr>
                        <a:t>LogisticRegression</a:t>
                      </a:r>
                      <a:r>
                        <a:rPr lang="en-GB" sz="2800" b="1" i="0" u="none" strike="noStrike" cap="none" dirty="0">
                          <a:solidFill>
                            <a:schemeClr val="bg2"/>
                          </a:solidFill>
                          <a:effectLst/>
                          <a:latin typeface="Merriweather Sans"/>
                          <a:ea typeface="Merriweather Sans"/>
                          <a:cs typeface="Merriweather Sans"/>
                          <a:sym typeface="Merriweather Sans"/>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000" dirty="0" err="1">
                          <a:solidFill>
                            <a:schemeClr val="bg2"/>
                          </a:solidFill>
                        </a:rPr>
                        <a:t>TfidfVectorizer</a:t>
                      </a:r>
                      <a:endParaRPr lang="en-GB" sz="2000" dirty="0">
                        <a:solidFill>
                          <a:schemeClr val="bg2"/>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000" b="1" dirty="0">
                          <a:solidFill>
                            <a:schemeClr val="bg2"/>
                          </a:solidFill>
                          <a:effectLst/>
                        </a:rPr>
                        <a:t>on review body</a:t>
                      </a:r>
                    </a:p>
                  </a:txBody>
                  <a:tcPr anchor="ctr"/>
                </a:tc>
                <a:tc>
                  <a:txBody>
                    <a:bodyPr/>
                    <a:lstStyle/>
                    <a:p>
                      <a:r>
                        <a:rPr lang="en-GB" sz="2000" dirty="0">
                          <a:solidFill>
                            <a:schemeClr val="bg2"/>
                          </a:solidFill>
                        </a:rPr>
                        <a:t>solver='</a:t>
                      </a:r>
                      <a:r>
                        <a:rPr lang="en-GB" sz="2000" dirty="0" err="1">
                          <a:solidFill>
                            <a:schemeClr val="bg2"/>
                          </a:solidFill>
                        </a:rPr>
                        <a:t>lbfgs</a:t>
                      </a:r>
                      <a:r>
                        <a:rPr lang="en-GB" sz="2000" dirty="0">
                          <a:solidFill>
                            <a:schemeClr val="bg2"/>
                          </a:solidFill>
                        </a:rPr>
                        <a:t>', </a:t>
                      </a:r>
                      <a:r>
                        <a:rPr lang="en-GB" sz="2000" dirty="0" err="1">
                          <a:solidFill>
                            <a:schemeClr val="bg2"/>
                          </a:solidFill>
                        </a:rPr>
                        <a:t>multi_class</a:t>
                      </a:r>
                      <a:r>
                        <a:rPr lang="en-GB" sz="2000" dirty="0">
                          <a:solidFill>
                            <a:schemeClr val="bg2"/>
                          </a:solidFill>
                        </a:rPr>
                        <a:t>='</a:t>
                      </a:r>
                      <a:r>
                        <a:rPr lang="en-GB" sz="2000" dirty="0" err="1">
                          <a:solidFill>
                            <a:schemeClr val="bg2"/>
                          </a:solidFill>
                        </a:rPr>
                        <a:t>ovr</a:t>
                      </a:r>
                      <a:r>
                        <a:rPr lang="en-GB" sz="2000" dirty="0">
                          <a:solidFill>
                            <a:schemeClr val="bg2"/>
                          </a:solidFill>
                        </a:rPr>
                        <a:t>', </a:t>
                      </a:r>
                      <a:r>
                        <a:rPr lang="en-GB" sz="2000" dirty="0" err="1">
                          <a:solidFill>
                            <a:schemeClr val="bg2"/>
                          </a:solidFill>
                        </a:rPr>
                        <a:t>max_iter</a:t>
                      </a:r>
                      <a:r>
                        <a:rPr lang="en-GB" sz="2000" dirty="0">
                          <a:solidFill>
                            <a:schemeClr val="bg2"/>
                          </a:solidFill>
                        </a:rPr>
                        <a:t>=1000, </a:t>
                      </a:r>
                      <a:r>
                        <a:rPr lang="en-GB" sz="2000" dirty="0" err="1">
                          <a:solidFill>
                            <a:schemeClr val="bg2"/>
                          </a:solidFill>
                        </a:rPr>
                        <a:t>class_weight</a:t>
                      </a:r>
                      <a:r>
                        <a:rPr lang="en-GB" sz="2000" dirty="0">
                          <a:solidFill>
                            <a:schemeClr val="bg2"/>
                          </a:solidFill>
                        </a:rPr>
                        <a:t>='balanced')</a:t>
                      </a:r>
                      <a:endParaRPr lang="en-US" sz="20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0.6792</a:t>
                      </a:r>
                      <a:endParaRPr lang="en-US" sz="2800" dirty="0">
                        <a:solidFill>
                          <a:schemeClr val="bg2"/>
                        </a:solidFill>
                      </a:endParaRPr>
                    </a:p>
                  </a:txBody>
                  <a:tcPr>
                    <a:solidFill>
                      <a:srgbClr val="FFFFFF"/>
                    </a:solidFill>
                  </a:tcPr>
                </a:tc>
                <a:tc>
                  <a:txBody>
                    <a:bodyPr/>
                    <a:lstStyle/>
                    <a:p>
                      <a:r>
                        <a:rPr lang="en-GB" sz="2800" b="0" i="0" u="none" strike="noStrike" cap="none" dirty="0">
                          <a:solidFill>
                            <a:schemeClr val="bg2"/>
                          </a:solidFill>
                          <a:effectLst/>
                          <a:latin typeface="+mn-lt"/>
                          <a:ea typeface="+mn-ea"/>
                          <a:cs typeface="+mn-cs"/>
                          <a:sym typeface="Arial"/>
                        </a:rPr>
                        <a:t>0.6992</a:t>
                      </a:r>
                      <a:endParaRPr lang="en-US" sz="2800" dirty="0">
                        <a:solidFill>
                          <a:schemeClr val="bg2"/>
                        </a:solidFill>
                      </a:endParaRPr>
                    </a:p>
                  </a:txBody>
                  <a:tcPr>
                    <a:solidFill>
                      <a:srgbClr val="92D050"/>
                    </a:solidFill>
                  </a:tcPr>
                </a:tc>
                <a:tc>
                  <a:txBody>
                    <a:bodyPr/>
                    <a:lstStyle/>
                    <a:p>
                      <a:r>
                        <a:rPr lang="en-GB" sz="2800" b="0" i="0" u="none" strike="noStrike" cap="none" dirty="0">
                          <a:solidFill>
                            <a:schemeClr val="bg2"/>
                          </a:solidFill>
                          <a:effectLst/>
                          <a:latin typeface="+mn-lt"/>
                          <a:ea typeface="+mn-ea"/>
                          <a:cs typeface="+mn-cs"/>
                          <a:sym typeface="Arial"/>
                        </a:rPr>
                        <a:t>0.7142    </a:t>
                      </a:r>
                      <a:endParaRPr lang="en-US" sz="2800" dirty="0">
                        <a:solidFill>
                          <a:schemeClr val="bg2"/>
                        </a:solidFill>
                      </a:endParaRPr>
                    </a:p>
                  </a:txBody>
                  <a:tcPr>
                    <a:solidFill>
                      <a:srgbClr val="92D050"/>
                    </a:solidFill>
                  </a:tcPr>
                </a:tc>
                <a:tc>
                  <a:txBody>
                    <a:bodyPr/>
                    <a:lstStyle/>
                    <a:p>
                      <a:r>
                        <a:rPr lang="en-GB" sz="2800" b="0" i="0" u="none" strike="noStrike" cap="none" dirty="0">
                          <a:solidFill>
                            <a:schemeClr val="bg2"/>
                          </a:solidFill>
                          <a:effectLst/>
                          <a:latin typeface="+mn-lt"/>
                          <a:ea typeface="+mn-ea"/>
                          <a:cs typeface="+mn-cs"/>
                          <a:sym typeface="Arial"/>
                        </a:rPr>
                        <a:t>0.6992  </a:t>
                      </a:r>
                      <a:endParaRPr lang="en-US" sz="2800" dirty="0">
                        <a:solidFill>
                          <a:schemeClr val="bg2"/>
                        </a:solidFill>
                      </a:endParaRPr>
                    </a:p>
                  </a:txBody>
                  <a:tcPr>
                    <a:solidFill>
                      <a:srgbClr val="92D050"/>
                    </a:solidFill>
                  </a:tcPr>
                </a:tc>
                <a:tc>
                  <a:txBody>
                    <a:bodyPr/>
                    <a:lstStyle/>
                    <a:p>
                      <a:r>
                        <a:rPr lang="en-GB" sz="2800" b="0" i="0" u="none" strike="noStrike" cap="none" dirty="0">
                          <a:solidFill>
                            <a:schemeClr val="bg2"/>
                          </a:solidFill>
                          <a:effectLst/>
                          <a:latin typeface="+mn-lt"/>
                          <a:ea typeface="+mn-ea"/>
                          <a:cs typeface="+mn-cs"/>
                          <a:sym typeface="Arial"/>
                        </a:rPr>
                        <a:t>0.7028 </a:t>
                      </a:r>
                      <a:endParaRPr lang="en-US" sz="2800" dirty="0">
                        <a:solidFill>
                          <a:schemeClr val="bg2"/>
                        </a:solidFill>
                      </a:endParaRPr>
                    </a:p>
                  </a:txBody>
                  <a:tcPr>
                    <a:solidFill>
                      <a:srgbClr val="92D050"/>
                    </a:solidFill>
                  </a:tcPr>
                </a:tc>
                <a:extLst>
                  <a:ext uri="{0D108BD9-81ED-4DB2-BD59-A6C34878D82A}">
                    <a16:rowId xmlns:a16="http://schemas.microsoft.com/office/drawing/2014/main" val="266605582"/>
                  </a:ext>
                </a:extLst>
              </a:tr>
            </a:tbl>
          </a:graphicData>
        </a:graphic>
      </p:graphicFrame>
      <p:pic>
        <p:nvPicPr>
          <p:cNvPr id="8193" name="Picture 1" descr="/var/folders/dm/5wscl4b55096dg8t_c670xnc0000gn/T/com.microsoft.Powerpoint/WebArchiveCopyPasteTempFiles/p885">
            <a:extLst>
              <a:ext uri="{FF2B5EF4-FFF2-40B4-BE49-F238E27FC236}">
                <a16:creationId xmlns:a16="http://schemas.microsoft.com/office/drawing/2014/main" id="{07A54B98-FA79-F244-8CF3-433CDF193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3500" y="8639028"/>
            <a:ext cx="4666194" cy="39319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var/folders/dm/5wscl4b55096dg8t_c670xnc0000gn/T/com.microsoft.Powerpoint/WebArchiveCopyPasteTempFiles/p873">
            <a:extLst>
              <a:ext uri="{FF2B5EF4-FFF2-40B4-BE49-F238E27FC236}">
                <a16:creationId xmlns:a16="http://schemas.microsoft.com/office/drawing/2014/main" id="{13E9DB4D-50B2-3547-9EC1-C45B9E7E46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64628" y="8491082"/>
            <a:ext cx="4666194" cy="40798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DF1E015-C07C-3042-AE5B-91771B584AD0}"/>
              </a:ext>
            </a:extLst>
          </p:cNvPr>
          <p:cNvSpPr/>
          <p:nvPr/>
        </p:nvSpPr>
        <p:spPr>
          <a:xfrm>
            <a:off x="7101840" y="7683637"/>
            <a:ext cx="4666194" cy="707886"/>
          </a:xfrm>
          <a:prstGeom prst="rect">
            <a:avLst/>
          </a:prstGeom>
        </p:spPr>
        <p:txBody>
          <a:bodyPr wrap="square">
            <a:spAutoFit/>
          </a:bodyPr>
          <a:lstStyle/>
          <a:p>
            <a:r>
              <a:rPr lang="en-GB" sz="4000" b="1" dirty="0">
                <a:latin typeface="Merriweather Sans"/>
                <a:ea typeface="Merriweather Sans"/>
                <a:cs typeface="Merriweather Sans"/>
                <a:sym typeface="Merriweather Sans"/>
              </a:rPr>
              <a:t>Random Forest</a:t>
            </a:r>
            <a:endParaRPr lang="en-GB" sz="4000" b="1" dirty="0"/>
          </a:p>
        </p:txBody>
      </p:sp>
      <p:sp>
        <p:nvSpPr>
          <p:cNvPr id="7" name="Rectangle 6">
            <a:extLst>
              <a:ext uri="{FF2B5EF4-FFF2-40B4-BE49-F238E27FC236}">
                <a16:creationId xmlns:a16="http://schemas.microsoft.com/office/drawing/2014/main" id="{3A822328-ADA0-464B-ADFB-351B6215219B}"/>
              </a:ext>
            </a:extLst>
          </p:cNvPr>
          <p:cNvSpPr/>
          <p:nvPr/>
        </p:nvSpPr>
        <p:spPr>
          <a:xfrm>
            <a:off x="16245840" y="7683637"/>
            <a:ext cx="5547360" cy="707886"/>
          </a:xfrm>
          <a:prstGeom prst="rect">
            <a:avLst/>
          </a:prstGeom>
        </p:spPr>
        <p:txBody>
          <a:bodyPr wrap="square">
            <a:spAutoFit/>
          </a:bodyPr>
          <a:lstStyle/>
          <a:p>
            <a:r>
              <a:rPr lang="en-GB" sz="4000" b="1" dirty="0">
                <a:latin typeface="Merriweather Sans"/>
                <a:ea typeface="Merriweather Sans"/>
                <a:cs typeface="Merriweather Sans"/>
                <a:sym typeface="Merriweather Sans"/>
              </a:rPr>
              <a:t>Logistic Regression TFIDF</a:t>
            </a:r>
            <a:endParaRPr lang="en-GB" sz="4000" b="1" dirty="0"/>
          </a:p>
        </p:txBody>
      </p:sp>
    </p:spTree>
    <p:extLst>
      <p:ext uri="{BB962C8B-B14F-4D97-AF65-F5344CB8AC3E}">
        <p14:creationId xmlns:p14="http://schemas.microsoft.com/office/powerpoint/2010/main" val="3991954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E26D7F-55D0-214F-A749-2235CF15CDB0}"/>
              </a:ext>
            </a:extLst>
          </p:cNvPr>
          <p:cNvSpPr/>
          <p:nvPr/>
        </p:nvSpPr>
        <p:spPr>
          <a:xfrm>
            <a:off x="1212850" y="1123735"/>
            <a:ext cx="22377400" cy="836447"/>
          </a:xfrm>
          <a:prstGeom prst="rect">
            <a:avLst/>
          </a:prstGeom>
        </p:spPr>
        <p:txBody>
          <a:bodyPr wrap="square">
            <a:spAutoFit/>
          </a:bodyPr>
          <a:lstStyle/>
          <a:p>
            <a:pPr lvl="0">
              <a:lnSpc>
                <a:spcPct val="80000"/>
              </a:lnSpc>
              <a:buClr>
                <a:srgbClr val="212121"/>
              </a:buClr>
              <a:buSzPts val="2800"/>
            </a:pPr>
            <a:r>
              <a:rPr lang="it-IT" sz="6000" b="1" dirty="0">
                <a:solidFill>
                  <a:srgbClr val="212121"/>
                </a:solidFill>
                <a:latin typeface="Montserrat"/>
                <a:ea typeface="Montserrat"/>
                <a:cs typeface="Montserrat"/>
                <a:sym typeface="Montserrat"/>
              </a:rPr>
              <a:t>Model: Multiple </a:t>
            </a:r>
            <a:r>
              <a:rPr lang="it-IT" sz="6000" b="1" dirty="0" err="1">
                <a:solidFill>
                  <a:srgbClr val="212121"/>
                </a:solidFill>
                <a:latin typeface="Montserrat"/>
                <a:ea typeface="Montserrat"/>
                <a:cs typeface="Montserrat"/>
                <a:sym typeface="Montserrat"/>
              </a:rPr>
              <a:t>features</a:t>
            </a:r>
            <a:endParaRPr lang="it-IT" sz="6000" b="1" dirty="0">
              <a:solidFill>
                <a:srgbClr val="212121"/>
              </a:solidFill>
              <a:latin typeface="Montserrat"/>
              <a:ea typeface="Montserrat"/>
              <a:cs typeface="Montserrat"/>
              <a:sym typeface="Montserrat"/>
            </a:endParaRPr>
          </a:p>
        </p:txBody>
      </p:sp>
      <p:sp>
        <p:nvSpPr>
          <p:cNvPr id="5" name="Rectangle 4">
            <a:extLst>
              <a:ext uri="{FF2B5EF4-FFF2-40B4-BE49-F238E27FC236}">
                <a16:creationId xmlns:a16="http://schemas.microsoft.com/office/drawing/2014/main" id="{158087EE-08F3-3F45-BEC7-35AA90F02102}"/>
              </a:ext>
            </a:extLst>
          </p:cNvPr>
          <p:cNvSpPr/>
          <p:nvPr/>
        </p:nvSpPr>
        <p:spPr>
          <a:xfrm>
            <a:off x="3169921" y="3892123"/>
            <a:ext cx="8062636" cy="6740307"/>
          </a:xfrm>
          <a:prstGeom prst="rect">
            <a:avLst/>
          </a:prstGeom>
        </p:spPr>
        <p:txBody>
          <a:bodyPr wrap="square">
            <a:spAutoFit/>
          </a:bodyPr>
          <a:lstStyle/>
          <a:p>
            <a:r>
              <a:rPr lang="en-GB" sz="3600" dirty="0" err="1">
                <a:latin typeface="Montserrat" panose="02000505000000020004" pitchFamily="2" charset="77"/>
              </a:rPr>
              <a:t>helpful_ratio</a:t>
            </a:r>
            <a:endParaRPr lang="en-GB" sz="3600" dirty="0">
              <a:latin typeface="Montserrat" panose="02000505000000020004" pitchFamily="2" charset="77"/>
            </a:endParaRPr>
          </a:p>
          <a:p>
            <a:r>
              <a:rPr lang="en-GB" sz="3600" dirty="0" err="1">
                <a:latin typeface="Montserrat" panose="02000505000000020004" pitchFamily="2" charset="77"/>
              </a:rPr>
              <a:t>review_length</a:t>
            </a:r>
            <a:endParaRPr lang="en-GB" sz="3600" dirty="0">
              <a:latin typeface="Montserrat" panose="02000505000000020004" pitchFamily="2" charset="77"/>
            </a:endParaRPr>
          </a:p>
          <a:p>
            <a:r>
              <a:rPr lang="en-GB" sz="3600" dirty="0" err="1">
                <a:latin typeface="Montserrat" panose="02000505000000020004" pitchFamily="2" charset="77"/>
              </a:rPr>
              <a:t>vader_compound</a:t>
            </a:r>
            <a:endParaRPr lang="en-GB" sz="3600" dirty="0">
              <a:latin typeface="Montserrat" panose="02000505000000020004" pitchFamily="2" charset="77"/>
            </a:endParaRPr>
          </a:p>
          <a:p>
            <a:r>
              <a:rPr lang="en-GB" sz="3600" dirty="0" err="1">
                <a:latin typeface="Montserrat" panose="02000505000000020004" pitchFamily="2" charset="77"/>
              </a:rPr>
              <a:t>vader_pos</a:t>
            </a:r>
            <a:endParaRPr lang="en-GB" sz="3600" dirty="0">
              <a:latin typeface="Montserrat" panose="02000505000000020004" pitchFamily="2" charset="77"/>
            </a:endParaRPr>
          </a:p>
          <a:p>
            <a:r>
              <a:rPr lang="en-GB" sz="3600" dirty="0" err="1">
                <a:latin typeface="Montserrat" panose="02000505000000020004" pitchFamily="2" charset="77"/>
              </a:rPr>
              <a:t>vader_neu</a:t>
            </a:r>
            <a:endParaRPr lang="en-GB" sz="3600" dirty="0">
              <a:latin typeface="Montserrat" panose="02000505000000020004" pitchFamily="2" charset="77"/>
            </a:endParaRPr>
          </a:p>
          <a:p>
            <a:r>
              <a:rPr lang="en-GB" sz="3600" dirty="0" err="1">
                <a:latin typeface="Montserrat" panose="02000505000000020004" pitchFamily="2" charset="77"/>
              </a:rPr>
              <a:t>vader_neg</a:t>
            </a:r>
            <a:endParaRPr lang="en-GB" sz="3600" dirty="0">
              <a:latin typeface="Montserrat" panose="02000505000000020004" pitchFamily="2" charset="77"/>
            </a:endParaRPr>
          </a:p>
          <a:p>
            <a:endParaRPr lang="en-GB" sz="3600" dirty="0">
              <a:latin typeface="Montserrat" panose="02000505000000020004" pitchFamily="2" charset="77"/>
            </a:endParaRPr>
          </a:p>
          <a:p>
            <a:endParaRPr lang="en-GB" sz="3600" dirty="0">
              <a:latin typeface="Montserrat" panose="02000505000000020004" pitchFamily="2" charset="77"/>
            </a:endParaRPr>
          </a:p>
          <a:p>
            <a:r>
              <a:rPr lang="en-GB" sz="3600" dirty="0" err="1">
                <a:latin typeface="Montserrat" panose="02000505000000020004" pitchFamily="2" charset="77"/>
              </a:rPr>
              <a:t>camera_brand</a:t>
            </a:r>
            <a:endParaRPr lang="en-GB" sz="3600" dirty="0">
              <a:latin typeface="Montserrat" panose="02000505000000020004" pitchFamily="2" charset="77"/>
            </a:endParaRPr>
          </a:p>
          <a:p>
            <a:r>
              <a:rPr lang="en-GB" sz="3600" dirty="0" err="1">
                <a:latin typeface="Montserrat" panose="02000505000000020004" pitchFamily="2" charset="77"/>
              </a:rPr>
              <a:t>verified_purchase</a:t>
            </a:r>
            <a:endParaRPr lang="en-GB" sz="3600" dirty="0">
              <a:latin typeface="Montserrat" panose="02000505000000020004" pitchFamily="2" charset="77"/>
            </a:endParaRPr>
          </a:p>
          <a:p>
            <a:endParaRPr lang="en-GB" sz="3600" dirty="0">
              <a:latin typeface="Montserrat" panose="02000505000000020004" pitchFamily="2" charset="77"/>
            </a:endParaRPr>
          </a:p>
          <a:p>
            <a:r>
              <a:rPr lang="en-GB" sz="3600" dirty="0" err="1">
                <a:latin typeface="Montserrat" panose="02000505000000020004" pitchFamily="2" charset="77"/>
              </a:rPr>
              <a:t>review_body</a:t>
            </a:r>
            <a:endParaRPr lang="en-GB" sz="3600" dirty="0">
              <a:latin typeface="Montserrat" panose="02000505000000020004" pitchFamily="2" charset="77"/>
            </a:endParaRPr>
          </a:p>
        </p:txBody>
      </p:sp>
    </p:spTree>
    <p:extLst>
      <p:ext uri="{BB962C8B-B14F-4D97-AF65-F5344CB8AC3E}">
        <p14:creationId xmlns:p14="http://schemas.microsoft.com/office/powerpoint/2010/main" val="13076367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E26D7F-55D0-214F-A749-2235CF15CDB0}"/>
              </a:ext>
            </a:extLst>
          </p:cNvPr>
          <p:cNvSpPr/>
          <p:nvPr/>
        </p:nvSpPr>
        <p:spPr>
          <a:xfrm>
            <a:off x="1212850" y="1123735"/>
            <a:ext cx="22377400" cy="836447"/>
          </a:xfrm>
          <a:prstGeom prst="rect">
            <a:avLst/>
          </a:prstGeom>
        </p:spPr>
        <p:txBody>
          <a:bodyPr wrap="square">
            <a:spAutoFit/>
          </a:bodyPr>
          <a:lstStyle/>
          <a:p>
            <a:pPr lvl="0">
              <a:lnSpc>
                <a:spcPct val="80000"/>
              </a:lnSpc>
              <a:buClr>
                <a:srgbClr val="212121"/>
              </a:buClr>
              <a:buSzPts val="2800"/>
            </a:pPr>
            <a:r>
              <a:rPr lang="it-IT" sz="6000" b="1" dirty="0">
                <a:solidFill>
                  <a:srgbClr val="212121"/>
                </a:solidFill>
                <a:latin typeface="Montserrat"/>
                <a:ea typeface="Montserrat"/>
                <a:cs typeface="Montserrat"/>
                <a:sym typeface="Montserrat"/>
              </a:rPr>
              <a:t>Model: Multiple </a:t>
            </a:r>
            <a:r>
              <a:rPr lang="it-IT" sz="6000" b="1" dirty="0" err="1">
                <a:solidFill>
                  <a:srgbClr val="212121"/>
                </a:solidFill>
                <a:latin typeface="Montserrat"/>
                <a:ea typeface="Montserrat"/>
                <a:cs typeface="Montserrat"/>
                <a:sym typeface="Montserrat"/>
              </a:rPr>
              <a:t>features</a:t>
            </a:r>
            <a:endParaRPr lang="it-IT" sz="6000" b="1" dirty="0">
              <a:solidFill>
                <a:srgbClr val="212121"/>
              </a:solidFill>
              <a:latin typeface="Montserrat"/>
              <a:ea typeface="Montserrat"/>
              <a:cs typeface="Montserrat"/>
              <a:sym typeface="Montserrat"/>
            </a:endParaRPr>
          </a:p>
        </p:txBody>
      </p:sp>
      <p:graphicFrame>
        <p:nvGraphicFramePr>
          <p:cNvPr id="4" name="Table 3">
            <a:extLst>
              <a:ext uri="{FF2B5EF4-FFF2-40B4-BE49-F238E27FC236}">
                <a16:creationId xmlns:a16="http://schemas.microsoft.com/office/drawing/2014/main" id="{437E10B7-9A24-A54A-AFA4-7EAEC44463C7}"/>
              </a:ext>
            </a:extLst>
          </p:cNvPr>
          <p:cNvGraphicFramePr>
            <a:graphicFrameLocks noGrp="1"/>
          </p:cNvGraphicFramePr>
          <p:nvPr>
            <p:extLst>
              <p:ext uri="{D42A27DB-BD31-4B8C-83A1-F6EECF244321}">
                <p14:modId xmlns:p14="http://schemas.microsoft.com/office/powerpoint/2010/main" val="1784764939"/>
              </p:ext>
            </p:extLst>
          </p:nvPr>
        </p:nvGraphicFramePr>
        <p:xfrm>
          <a:off x="1212849" y="2737739"/>
          <a:ext cx="22377401" cy="9724531"/>
        </p:xfrm>
        <a:graphic>
          <a:graphicData uri="http://schemas.openxmlformats.org/drawingml/2006/table">
            <a:tbl>
              <a:tblPr firstRow="1" bandRow="1">
                <a:tableStyleId>{5940675A-B579-460E-94D1-54222C63F5DA}</a:tableStyleId>
              </a:tblPr>
              <a:tblGrid>
                <a:gridCol w="3867298">
                  <a:extLst>
                    <a:ext uri="{9D8B030D-6E8A-4147-A177-3AD203B41FA5}">
                      <a16:colId xmlns:a16="http://schemas.microsoft.com/office/drawing/2014/main" val="1320121035"/>
                    </a:ext>
                  </a:extLst>
                </a:gridCol>
                <a:gridCol w="6926323">
                  <a:extLst>
                    <a:ext uri="{9D8B030D-6E8A-4147-A177-3AD203B41FA5}">
                      <a16:colId xmlns:a16="http://schemas.microsoft.com/office/drawing/2014/main" val="3229831757"/>
                    </a:ext>
                  </a:extLst>
                </a:gridCol>
                <a:gridCol w="2403164">
                  <a:extLst>
                    <a:ext uri="{9D8B030D-6E8A-4147-A177-3AD203B41FA5}">
                      <a16:colId xmlns:a16="http://schemas.microsoft.com/office/drawing/2014/main" val="3350301363"/>
                    </a:ext>
                  </a:extLst>
                </a:gridCol>
                <a:gridCol w="2545519">
                  <a:extLst>
                    <a:ext uri="{9D8B030D-6E8A-4147-A177-3AD203B41FA5}">
                      <a16:colId xmlns:a16="http://schemas.microsoft.com/office/drawing/2014/main" val="4254517489"/>
                    </a:ext>
                  </a:extLst>
                </a:gridCol>
                <a:gridCol w="2545519">
                  <a:extLst>
                    <a:ext uri="{9D8B030D-6E8A-4147-A177-3AD203B41FA5}">
                      <a16:colId xmlns:a16="http://schemas.microsoft.com/office/drawing/2014/main" val="4233232639"/>
                    </a:ext>
                  </a:extLst>
                </a:gridCol>
                <a:gridCol w="2545519">
                  <a:extLst>
                    <a:ext uri="{9D8B030D-6E8A-4147-A177-3AD203B41FA5}">
                      <a16:colId xmlns:a16="http://schemas.microsoft.com/office/drawing/2014/main" val="1059067125"/>
                    </a:ext>
                  </a:extLst>
                </a:gridCol>
                <a:gridCol w="1544059">
                  <a:extLst>
                    <a:ext uri="{9D8B030D-6E8A-4147-A177-3AD203B41FA5}">
                      <a16:colId xmlns:a16="http://schemas.microsoft.com/office/drawing/2014/main" val="3975427436"/>
                    </a:ext>
                  </a:extLst>
                </a:gridCol>
              </a:tblGrid>
              <a:tr h="1068211">
                <a:tc>
                  <a:txBody>
                    <a:bodyPr/>
                    <a:lstStyle/>
                    <a:p>
                      <a:r>
                        <a:rPr lang="en-US" sz="2400" dirty="0">
                          <a:solidFill>
                            <a:schemeClr val="tx2">
                              <a:lumMod val="10000"/>
                            </a:schemeClr>
                          </a:solidFill>
                        </a:rPr>
                        <a:t>Model</a:t>
                      </a:r>
                    </a:p>
                  </a:txBody>
                  <a:tcPr>
                    <a:solidFill>
                      <a:schemeClr val="tx1">
                        <a:lumMod val="40000"/>
                        <a:lumOff val="60000"/>
                      </a:schemeClr>
                    </a:solidFill>
                  </a:tcPr>
                </a:tc>
                <a:tc>
                  <a:txBody>
                    <a:bodyPr/>
                    <a:lstStyle/>
                    <a:p>
                      <a:r>
                        <a:rPr lang="en-US" sz="2400" dirty="0">
                          <a:solidFill>
                            <a:schemeClr val="tx2">
                              <a:lumMod val="10000"/>
                            </a:schemeClr>
                          </a:solidFill>
                        </a:rPr>
                        <a:t>Parameters</a:t>
                      </a:r>
                    </a:p>
                  </a:txBody>
                  <a:tcPr>
                    <a:solidFill>
                      <a:schemeClr val="tx1">
                        <a:lumMod val="40000"/>
                        <a:lumOff val="60000"/>
                      </a:schemeClr>
                    </a:solidFill>
                  </a:tcPr>
                </a:tc>
                <a:tc>
                  <a:txBody>
                    <a:bodyPr/>
                    <a:lstStyle/>
                    <a:p>
                      <a:r>
                        <a:rPr lang="en-US" sz="2400" dirty="0">
                          <a:solidFill>
                            <a:schemeClr val="tx2">
                              <a:lumMod val="10000"/>
                            </a:schemeClr>
                          </a:solidFill>
                        </a:rPr>
                        <a:t>Cross Val Train</a:t>
                      </a:r>
                    </a:p>
                    <a:p>
                      <a:r>
                        <a:rPr lang="en-US" sz="2400" dirty="0">
                          <a:solidFill>
                            <a:schemeClr val="tx2">
                              <a:lumMod val="10000"/>
                            </a:schemeClr>
                          </a:solidFill>
                        </a:rPr>
                        <a:t>(Accuracy)</a:t>
                      </a:r>
                    </a:p>
                  </a:txBody>
                  <a:tcPr>
                    <a:solidFill>
                      <a:schemeClr val="tx1">
                        <a:lumMod val="40000"/>
                        <a:lumOff val="60000"/>
                      </a:schemeClr>
                    </a:solidFill>
                  </a:tcPr>
                </a:tc>
                <a:tc>
                  <a:txBody>
                    <a:bodyPr/>
                    <a:lstStyle/>
                    <a:p>
                      <a:r>
                        <a:rPr lang="en-US" sz="2400" dirty="0">
                          <a:solidFill>
                            <a:schemeClr val="tx2">
                              <a:lumMod val="10000"/>
                            </a:schemeClr>
                          </a:solidFill>
                        </a:rPr>
                        <a:t>Test set</a:t>
                      </a:r>
                    </a:p>
                    <a:p>
                      <a:r>
                        <a:rPr lang="en-US" sz="2400" dirty="0">
                          <a:solidFill>
                            <a:schemeClr val="tx2">
                              <a:lumMod val="10000"/>
                            </a:schemeClr>
                          </a:solidFill>
                        </a:rPr>
                        <a:t>(Accuracy)</a:t>
                      </a:r>
                    </a:p>
                  </a:txBody>
                  <a:tcPr>
                    <a:solidFill>
                      <a:schemeClr val="tx1">
                        <a:lumMod val="40000"/>
                        <a:lumOff val="60000"/>
                      </a:schemeClr>
                    </a:solidFill>
                  </a:tcPr>
                </a:tc>
                <a:tc>
                  <a:txBody>
                    <a:bodyPr/>
                    <a:lstStyle/>
                    <a:p>
                      <a:r>
                        <a:rPr lang="en-US" sz="2400" dirty="0">
                          <a:solidFill>
                            <a:schemeClr val="tx2">
                              <a:lumMod val="10000"/>
                            </a:schemeClr>
                          </a:solidFill>
                        </a:rPr>
                        <a:t>Weighted Average </a:t>
                      </a:r>
                    </a:p>
                    <a:p>
                      <a:r>
                        <a:rPr lang="en-US" sz="2400" dirty="0">
                          <a:solidFill>
                            <a:schemeClr val="tx2">
                              <a:lumMod val="10000"/>
                            </a:schemeClr>
                          </a:solidFill>
                        </a:rPr>
                        <a:t>(Precision)</a:t>
                      </a:r>
                    </a:p>
                  </a:txBody>
                  <a:tcPr>
                    <a:solidFill>
                      <a:schemeClr val="tx1">
                        <a:lumMod val="40000"/>
                        <a:lumOff val="60000"/>
                      </a:schemeClr>
                    </a:solidFill>
                  </a:tcPr>
                </a:tc>
                <a:tc>
                  <a:txBody>
                    <a:bodyPr/>
                    <a:lstStyle/>
                    <a:p>
                      <a:r>
                        <a:rPr lang="en-US" sz="2400" dirty="0">
                          <a:solidFill>
                            <a:schemeClr val="tx2">
                              <a:lumMod val="10000"/>
                            </a:schemeClr>
                          </a:solidFill>
                        </a:rPr>
                        <a:t>Weighted Average </a:t>
                      </a:r>
                    </a:p>
                    <a:p>
                      <a:r>
                        <a:rPr lang="en-US" sz="2400" dirty="0">
                          <a:solidFill>
                            <a:schemeClr val="tx2">
                              <a:lumMod val="10000"/>
                            </a:schemeClr>
                          </a:solidFill>
                        </a:rPr>
                        <a:t>(Recall)</a:t>
                      </a:r>
                    </a:p>
                    <a:p>
                      <a:endParaRPr lang="en-US" sz="2400" dirty="0">
                        <a:solidFill>
                          <a:schemeClr val="tx2">
                            <a:lumMod val="10000"/>
                          </a:schemeClr>
                        </a:solidFill>
                      </a:endParaRPr>
                    </a:p>
                  </a:txBody>
                  <a:tcPr>
                    <a:solidFill>
                      <a:schemeClr val="tx1">
                        <a:lumMod val="40000"/>
                        <a:lumOff val="60000"/>
                      </a:schemeClr>
                    </a:solidFill>
                  </a:tcPr>
                </a:tc>
                <a:tc>
                  <a:txBody>
                    <a:bodyPr/>
                    <a:lstStyle/>
                    <a:p>
                      <a:r>
                        <a:rPr lang="en-US" sz="2400" dirty="0">
                          <a:solidFill>
                            <a:schemeClr val="tx2">
                              <a:lumMod val="10000"/>
                            </a:schemeClr>
                          </a:solidFill>
                        </a:rPr>
                        <a:t>F1</a:t>
                      </a:r>
                    </a:p>
                  </a:txBody>
                  <a:tcPr>
                    <a:solidFill>
                      <a:schemeClr val="tx1">
                        <a:lumMod val="40000"/>
                        <a:lumOff val="60000"/>
                      </a:schemeClr>
                    </a:solidFill>
                  </a:tcPr>
                </a:tc>
                <a:extLst>
                  <a:ext uri="{0D108BD9-81ED-4DB2-BD59-A6C34878D82A}">
                    <a16:rowId xmlns:a16="http://schemas.microsoft.com/office/drawing/2014/main" val="1733133869"/>
                  </a:ext>
                </a:extLst>
              </a:tr>
              <a:tr h="1068211">
                <a:tc>
                  <a:txBody>
                    <a:bodyPr/>
                    <a:lstStyle/>
                    <a:p>
                      <a:r>
                        <a:rPr lang="en-GB" sz="2800" b="1" i="0" u="none" strike="noStrike" cap="none" dirty="0">
                          <a:solidFill>
                            <a:schemeClr val="bg2"/>
                          </a:solidFill>
                          <a:effectLst/>
                          <a:latin typeface="Merriweather Sans"/>
                          <a:ea typeface="Merriweather Sans"/>
                          <a:cs typeface="Merriweather Sans"/>
                          <a:sym typeface="Merriweather Sans"/>
                        </a:rPr>
                        <a:t>Logistic Regression</a:t>
                      </a:r>
                    </a:p>
                    <a:p>
                      <a:r>
                        <a:rPr lang="en-GB" sz="2000" b="1" i="0" u="none" strike="noStrike" cap="none" dirty="0">
                          <a:solidFill>
                            <a:schemeClr val="bg2"/>
                          </a:solidFill>
                          <a:effectLst/>
                          <a:latin typeface="Merriweather Sans"/>
                          <a:sym typeface="Merriweather Sans"/>
                        </a:rPr>
                        <a:t>Count </a:t>
                      </a:r>
                      <a:r>
                        <a:rPr lang="en-GB" sz="2000" b="1" i="0" u="none" strike="noStrike" cap="none" dirty="0" err="1">
                          <a:solidFill>
                            <a:schemeClr val="bg2"/>
                          </a:solidFill>
                          <a:effectLst/>
                          <a:latin typeface="Merriweather Sans"/>
                          <a:sym typeface="Merriweather Sans"/>
                        </a:rPr>
                        <a:t>Vectoriser</a:t>
                      </a:r>
                      <a:endParaRPr lang="en-GB" sz="2000" b="1" dirty="0">
                        <a:solidFill>
                          <a:schemeClr val="bg2"/>
                        </a:solidFill>
                        <a:effectLst/>
                      </a:endParaRPr>
                    </a:p>
                  </a:txBody>
                  <a:tcPr anchor="ctr"/>
                </a:tc>
                <a:tc>
                  <a:txBody>
                    <a:bodyPr/>
                    <a:lstStyle/>
                    <a:p>
                      <a:r>
                        <a:rPr lang="en-GB" sz="2000" dirty="0">
                          <a:solidFill>
                            <a:schemeClr val="bg2"/>
                          </a:solidFill>
                        </a:rPr>
                        <a:t>solver='</a:t>
                      </a:r>
                      <a:r>
                        <a:rPr lang="en-GB" sz="2000" dirty="0" err="1">
                          <a:solidFill>
                            <a:schemeClr val="bg2"/>
                          </a:solidFill>
                        </a:rPr>
                        <a:t>lbfgs</a:t>
                      </a:r>
                      <a:r>
                        <a:rPr lang="en-GB" sz="2000" dirty="0">
                          <a:solidFill>
                            <a:schemeClr val="bg2"/>
                          </a:solidFill>
                        </a:rPr>
                        <a:t>', </a:t>
                      </a:r>
                      <a:r>
                        <a:rPr lang="en-GB" sz="2000" dirty="0" err="1">
                          <a:solidFill>
                            <a:schemeClr val="bg2"/>
                          </a:solidFill>
                        </a:rPr>
                        <a:t>multi_class</a:t>
                      </a:r>
                      <a:r>
                        <a:rPr lang="en-GB" sz="2000" dirty="0">
                          <a:solidFill>
                            <a:schemeClr val="bg2"/>
                          </a:solidFill>
                        </a:rPr>
                        <a:t>='</a:t>
                      </a:r>
                      <a:r>
                        <a:rPr lang="en-GB" sz="2000" dirty="0" err="1">
                          <a:solidFill>
                            <a:schemeClr val="bg2"/>
                          </a:solidFill>
                        </a:rPr>
                        <a:t>ovr</a:t>
                      </a:r>
                      <a:r>
                        <a:rPr lang="en-GB" sz="2000" dirty="0">
                          <a:solidFill>
                            <a:schemeClr val="bg2"/>
                          </a:solidFill>
                        </a:rPr>
                        <a:t>', </a:t>
                      </a:r>
                      <a:r>
                        <a:rPr lang="en-GB" sz="2000" dirty="0" err="1">
                          <a:solidFill>
                            <a:schemeClr val="bg2"/>
                          </a:solidFill>
                        </a:rPr>
                        <a:t>max_iter</a:t>
                      </a:r>
                      <a:r>
                        <a:rPr lang="en-GB" sz="2000" dirty="0">
                          <a:solidFill>
                            <a:schemeClr val="bg2"/>
                          </a:solidFill>
                        </a:rPr>
                        <a:t>=1000, </a:t>
                      </a:r>
                      <a:r>
                        <a:rPr lang="en-GB" sz="2000" dirty="0" err="1">
                          <a:solidFill>
                            <a:schemeClr val="bg2"/>
                          </a:solidFill>
                        </a:rPr>
                        <a:t>class_weight</a:t>
                      </a:r>
                      <a:r>
                        <a:rPr lang="en-GB" sz="2000" dirty="0">
                          <a:solidFill>
                            <a:schemeClr val="bg2"/>
                          </a:solidFill>
                        </a:rPr>
                        <a:t>='balanced')</a:t>
                      </a:r>
                      <a:endParaRPr lang="en-US" sz="2000" dirty="0">
                        <a:solidFill>
                          <a:schemeClr val="bg2"/>
                        </a:solidFill>
                      </a:endParaRPr>
                    </a:p>
                  </a:txBody>
                  <a:tcPr/>
                </a:tc>
                <a:tc>
                  <a:txBody>
                    <a:bodyPr/>
                    <a:lstStyle/>
                    <a:p>
                      <a:r>
                        <a:rPr lang="en-GB" sz="2800" b="0" i="0" u="none" strike="noStrike" cap="none" dirty="0">
                          <a:solidFill>
                            <a:schemeClr val="tx1"/>
                          </a:solidFill>
                          <a:latin typeface="+mn-lt"/>
                          <a:ea typeface="+mn-ea"/>
                          <a:cs typeface="+mn-cs"/>
                          <a:sym typeface="Arial"/>
                        </a:rPr>
                        <a:t>0.6025</a:t>
                      </a:r>
                      <a:endParaRPr lang="en-US" sz="2800" b="0" i="0" u="none" strike="noStrike" cap="none" dirty="0">
                        <a:solidFill>
                          <a:schemeClr val="tx1"/>
                        </a:solidFill>
                        <a:latin typeface="+mn-lt"/>
                        <a:ea typeface="+mn-ea"/>
                        <a:cs typeface="+mn-cs"/>
                        <a:sym typeface="Arial"/>
                      </a:endParaRPr>
                    </a:p>
                  </a:txBody>
                  <a:tcPr/>
                </a:tc>
                <a:tc>
                  <a:txBody>
                    <a:bodyPr/>
                    <a:lstStyle/>
                    <a:p>
                      <a:r>
                        <a:rPr lang="en-GB" sz="2800" b="0" i="0" u="none" strike="noStrike" cap="none" dirty="0">
                          <a:solidFill>
                            <a:schemeClr val="tx1"/>
                          </a:solidFill>
                          <a:latin typeface="+mn-lt"/>
                          <a:ea typeface="+mn-ea"/>
                          <a:cs typeface="+mn-cs"/>
                          <a:sym typeface="Arial"/>
                        </a:rPr>
                        <a:t>0.6204</a:t>
                      </a:r>
                      <a:endParaRPr lang="en-US" sz="2800" b="0" i="0" u="none" strike="noStrike" cap="none" dirty="0">
                        <a:solidFill>
                          <a:schemeClr val="tx1"/>
                        </a:solidFill>
                        <a:latin typeface="+mn-lt"/>
                        <a:ea typeface="+mn-ea"/>
                        <a:cs typeface="+mn-cs"/>
                        <a:sym typeface="Arial"/>
                      </a:endParaRPr>
                    </a:p>
                  </a:txBody>
                  <a:tcPr/>
                </a:tc>
                <a:tc>
                  <a:txBody>
                    <a:bodyPr/>
                    <a:lstStyle/>
                    <a:p>
                      <a:r>
                        <a:rPr lang="en-GB" sz="2800" b="0" i="0" u="none" strike="noStrike" cap="none" dirty="0">
                          <a:solidFill>
                            <a:schemeClr val="tx1"/>
                          </a:solidFill>
                          <a:latin typeface="+mn-lt"/>
                          <a:ea typeface="+mn-ea"/>
                          <a:cs typeface="+mn-cs"/>
                          <a:sym typeface="Arial"/>
                        </a:rPr>
                        <a:t>0.5749 </a:t>
                      </a:r>
                      <a:endParaRPr lang="en-US" sz="2800" b="0" i="0" u="none" strike="noStrike" cap="none" dirty="0">
                        <a:solidFill>
                          <a:schemeClr val="tx1"/>
                        </a:solidFill>
                        <a:latin typeface="+mn-lt"/>
                        <a:ea typeface="+mn-ea"/>
                        <a:cs typeface="+mn-cs"/>
                        <a:sym typeface="Arial"/>
                      </a:endParaRPr>
                    </a:p>
                  </a:txBody>
                  <a:tcPr/>
                </a:tc>
                <a:tc>
                  <a:txBody>
                    <a:bodyPr/>
                    <a:lstStyle/>
                    <a:p>
                      <a:r>
                        <a:rPr lang="en-GB" sz="2800" b="0" i="0" u="none" strike="noStrike" cap="none" dirty="0">
                          <a:solidFill>
                            <a:schemeClr val="tx1"/>
                          </a:solidFill>
                          <a:latin typeface="+mn-lt"/>
                          <a:ea typeface="+mn-ea"/>
                          <a:cs typeface="+mn-cs"/>
                          <a:sym typeface="Arial"/>
                        </a:rPr>
                        <a:t>0.6204</a:t>
                      </a:r>
                      <a:endParaRPr lang="en-US" sz="2800" b="0" i="0" u="none" strike="noStrike" cap="none" dirty="0">
                        <a:solidFill>
                          <a:schemeClr val="tx1"/>
                        </a:solidFill>
                        <a:latin typeface="+mn-lt"/>
                        <a:ea typeface="+mn-ea"/>
                        <a:cs typeface="+mn-cs"/>
                        <a:sym typeface="Arial"/>
                      </a:endParaRPr>
                    </a:p>
                  </a:txBody>
                  <a:tcPr/>
                </a:tc>
                <a:tc>
                  <a:txBody>
                    <a:bodyPr/>
                    <a:lstStyle/>
                    <a:p>
                      <a:r>
                        <a:rPr lang="en-GB" sz="2800" b="0" i="0" u="none" strike="noStrike" cap="none" dirty="0">
                          <a:solidFill>
                            <a:schemeClr val="tx1"/>
                          </a:solidFill>
                          <a:latin typeface="+mn-lt"/>
                          <a:ea typeface="+mn-ea"/>
                          <a:cs typeface="+mn-cs"/>
                          <a:sym typeface="Arial"/>
                        </a:rPr>
                        <a:t>0.5948 </a:t>
                      </a:r>
                      <a:endParaRPr lang="en-US" sz="280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1876119679"/>
                  </a:ext>
                </a:extLst>
              </a:tr>
              <a:tr h="10682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800" b="1" i="0" u="none" strike="noStrike" cap="none" dirty="0" err="1">
                          <a:solidFill>
                            <a:schemeClr val="bg2"/>
                          </a:solidFill>
                          <a:effectLst/>
                          <a:latin typeface="Merriweather Sans"/>
                          <a:ea typeface="Merriweather Sans"/>
                          <a:cs typeface="Merriweather Sans"/>
                          <a:sym typeface="Merriweather Sans"/>
                        </a:rPr>
                        <a:t>LogisticRegression</a:t>
                      </a:r>
                      <a:r>
                        <a:rPr lang="en-GB" sz="2800" b="1" i="0" u="none" strike="noStrike" cap="none" dirty="0">
                          <a:solidFill>
                            <a:schemeClr val="bg2"/>
                          </a:solidFill>
                          <a:effectLst/>
                          <a:latin typeface="Merriweather Sans"/>
                          <a:ea typeface="Merriweather Sans"/>
                          <a:cs typeface="Merriweather Sans"/>
                          <a:sym typeface="Merriweather Sans"/>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000" dirty="0" err="1">
                          <a:solidFill>
                            <a:schemeClr val="bg2"/>
                          </a:solidFill>
                        </a:rPr>
                        <a:t>TfidfVectorizer</a:t>
                      </a:r>
                      <a:endParaRPr lang="en-GB" sz="2000" b="1" dirty="0">
                        <a:solidFill>
                          <a:schemeClr val="bg2"/>
                        </a:solidFill>
                        <a:effectLst/>
                      </a:endParaRPr>
                    </a:p>
                    <a:p>
                      <a:endParaRPr lang="en-US" sz="2800" dirty="0">
                        <a:solidFill>
                          <a:schemeClr val="bg2"/>
                        </a:solidFill>
                      </a:endParaRPr>
                    </a:p>
                  </a:txBody>
                  <a:tcPr anchor="ctr"/>
                </a:tc>
                <a:tc>
                  <a:txBody>
                    <a:bodyPr/>
                    <a:lstStyle/>
                    <a:p>
                      <a:r>
                        <a:rPr lang="en-GB" sz="2000" dirty="0">
                          <a:solidFill>
                            <a:schemeClr val="bg2"/>
                          </a:solidFill>
                        </a:rPr>
                        <a:t>solver='</a:t>
                      </a:r>
                      <a:r>
                        <a:rPr lang="en-GB" sz="2000" dirty="0" err="1">
                          <a:solidFill>
                            <a:schemeClr val="bg2"/>
                          </a:solidFill>
                        </a:rPr>
                        <a:t>lbfgs</a:t>
                      </a:r>
                      <a:r>
                        <a:rPr lang="en-GB" sz="2000" dirty="0">
                          <a:solidFill>
                            <a:schemeClr val="bg2"/>
                          </a:solidFill>
                        </a:rPr>
                        <a:t>', </a:t>
                      </a:r>
                      <a:r>
                        <a:rPr lang="en-GB" sz="2000" dirty="0" err="1">
                          <a:solidFill>
                            <a:schemeClr val="bg2"/>
                          </a:solidFill>
                        </a:rPr>
                        <a:t>multi_class</a:t>
                      </a:r>
                      <a:r>
                        <a:rPr lang="en-GB" sz="2000" dirty="0">
                          <a:solidFill>
                            <a:schemeClr val="bg2"/>
                          </a:solidFill>
                        </a:rPr>
                        <a:t>='</a:t>
                      </a:r>
                      <a:r>
                        <a:rPr lang="en-GB" sz="2000" dirty="0" err="1">
                          <a:solidFill>
                            <a:schemeClr val="bg2"/>
                          </a:solidFill>
                        </a:rPr>
                        <a:t>ovr</a:t>
                      </a:r>
                      <a:r>
                        <a:rPr lang="en-GB" sz="2000" dirty="0">
                          <a:solidFill>
                            <a:schemeClr val="bg2"/>
                          </a:solidFill>
                        </a:rPr>
                        <a:t>', </a:t>
                      </a:r>
                      <a:r>
                        <a:rPr lang="en-GB" sz="2000" dirty="0" err="1">
                          <a:solidFill>
                            <a:schemeClr val="bg2"/>
                          </a:solidFill>
                        </a:rPr>
                        <a:t>max_iter</a:t>
                      </a:r>
                      <a:r>
                        <a:rPr lang="en-GB" sz="2000" dirty="0">
                          <a:solidFill>
                            <a:schemeClr val="bg2"/>
                          </a:solidFill>
                        </a:rPr>
                        <a:t>=1000, </a:t>
                      </a:r>
                      <a:r>
                        <a:rPr lang="en-GB" sz="2000" dirty="0" err="1">
                          <a:solidFill>
                            <a:schemeClr val="bg2"/>
                          </a:solidFill>
                        </a:rPr>
                        <a:t>class_weight</a:t>
                      </a:r>
                      <a:r>
                        <a:rPr lang="en-GB" sz="2000" dirty="0">
                          <a:solidFill>
                            <a:schemeClr val="bg2"/>
                          </a:solidFill>
                        </a:rPr>
                        <a:t>='balanced')</a:t>
                      </a:r>
                      <a:endParaRPr lang="en-US" sz="2000" dirty="0">
                        <a:solidFill>
                          <a:schemeClr val="bg2"/>
                        </a:solidFill>
                      </a:endParaRPr>
                    </a:p>
                  </a:txBody>
                  <a:tcPr/>
                </a:tc>
                <a:tc>
                  <a:txBody>
                    <a:bodyPr/>
                    <a:lstStyle/>
                    <a:p>
                      <a:r>
                        <a:rPr lang="en-GB" sz="2800" b="0" i="0" u="none" strike="noStrike" cap="none" dirty="0">
                          <a:solidFill>
                            <a:schemeClr val="tx1"/>
                          </a:solidFill>
                          <a:latin typeface="+mn-lt"/>
                          <a:ea typeface="+mn-ea"/>
                          <a:cs typeface="+mn-cs"/>
                          <a:sym typeface="Arial"/>
                        </a:rPr>
                        <a:t>0.6939</a:t>
                      </a:r>
                      <a:endParaRPr lang="en-US" sz="2800" b="0" i="0" u="none" strike="noStrike" cap="none" dirty="0">
                        <a:solidFill>
                          <a:schemeClr val="tx1"/>
                        </a:solidFill>
                        <a:latin typeface="+mn-lt"/>
                        <a:ea typeface="+mn-ea"/>
                        <a:cs typeface="+mn-cs"/>
                        <a:sym typeface="Arial"/>
                      </a:endParaRPr>
                    </a:p>
                  </a:txBody>
                  <a:tcPr/>
                </a:tc>
                <a:tc>
                  <a:txBody>
                    <a:bodyPr/>
                    <a:lstStyle/>
                    <a:p>
                      <a:r>
                        <a:rPr lang="en-GB" sz="2800" b="0" i="0" u="none" strike="noStrike" cap="none" dirty="0">
                          <a:solidFill>
                            <a:schemeClr val="tx1"/>
                          </a:solidFill>
                          <a:latin typeface="+mn-lt"/>
                          <a:ea typeface="+mn-ea"/>
                          <a:cs typeface="+mn-cs"/>
                          <a:sym typeface="Arial"/>
                        </a:rPr>
                        <a:t>0.6616</a:t>
                      </a:r>
                      <a:endParaRPr lang="en-US" sz="2800" b="0" i="0" u="none" strike="noStrike" cap="none" dirty="0">
                        <a:solidFill>
                          <a:schemeClr val="tx1"/>
                        </a:solidFill>
                        <a:latin typeface="+mn-lt"/>
                        <a:ea typeface="+mn-ea"/>
                        <a:cs typeface="+mn-cs"/>
                        <a:sym typeface="Arial"/>
                      </a:endParaRPr>
                    </a:p>
                  </a:txBody>
                  <a:tcPr/>
                </a:tc>
                <a:tc>
                  <a:txBody>
                    <a:bodyPr/>
                    <a:lstStyle/>
                    <a:p>
                      <a:r>
                        <a:rPr lang="en-GB" sz="2800" b="0" i="0" u="none" strike="noStrike" cap="none" dirty="0">
                          <a:solidFill>
                            <a:schemeClr val="tx1"/>
                          </a:solidFill>
                          <a:latin typeface="+mn-lt"/>
                          <a:ea typeface="+mn-ea"/>
                          <a:cs typeface="+mn-cs"/>
                          <a:sym typeface="Arial"/>
                        </a:rPr>
                        <a:t>0.6198</a:t>
                      </a:r>
                      <a:endParaRPr lang="en-US" sz="2800" b="0" i="0" u="none" strike="noStrike" cap="none" dirty="0">
                        <a:solidFill>
                          <a:schemeClr val="tx1"/>
                        </a:solidFill>
                        <a:latin typeface="+mn-lt"/>
                        <a:ea typeface="+mn-ea"/>
                        <a:cs typeface="+mn-cs"/>
                        <a:sym typeface="Arial"/>
                      </a:endParaRPr>
                    </a:p>
                  </a:txBody>
                  <a:tcPr/>
                </a:tc>
                <a:tc>
                  <a:txBody>
                    <a:bodyPr/>
                    <a:lstStyle/>
                    <a:p>
                      <a:r>
                        <a:rPr lang="en-GB" sz="2800" b="0" i="0" u="none" strike="noStrike" cap="none" dirty="0">
                          <a:solidFill>
                            <a:schemeClr val="tx1"/>
                          </a:solidFill>
                          <a:latin typeface="+mn-lt"/>
                          <a:ea typeface="+mn-ea"/>
                          <a:cs typeface="+mn-cs"/>
                          <a:sym typeface="Arial"/>
                        </a:rPr>
                        <a:t>0.6616</a:t>
                      </a:r>
                      <a:endParaRPr lang="en-US" sz="2800" b="0" i="0" u="none" strike="noStrike" cap="none" dirty="0">
                        <a:solidFill>
                          <a:schemeClr val="tx1"/>
                        </a:solidFill>
                        <a:latin typeface="+mn-lt"/>
                        <a:ea typeface="+mn-ea"/>
                        <a:cs typeface="+mn-cs"/>
                        <a:sym typeface="Arial"/>
                      </a:endParaRPr>
                    </a:p>
                  </a:txBody>
                  <a:tcPr/>
                </a:tc>
                <a:tc>
                  <a:txBody>
                    <a:bodyPr/>
                    <a:lstStyle/>
                    <a:p>
                      <a:r>
                        <a:rPr lang="en-GB" sz="2800" b="0" i="0" u="none" strike="noStrike" cap="none" dirty="0">
                          <a:solidFill>
                            <a:schemeClr val="tx1"/>
                          </a:solidFill>
                          <a:latin typeface="+mn-lt"/>
                          <a:ea typeface="+mn-ea"/>
                          <a:cs typeface="+mn-cs"/>
                          <a:sym typeface="Arial"/>
                        </a:rPr>
                        <a:t>0.6356</a:t>
                      </a:r>
                      <a:endParaRPr lang="en-US" sz="2800" b="0" i="0" u="none" strike="noStrike" cap="none" dirty="0">
                        <a:solidFill>
                          <a:schemeClr val="tx1"/>
                        </a:solidFill>
                        <a:latin typeface="+mn-lt"/>
                        <a:ea typeface="+mn-ea"/>
                        <a:cs typeface="+mn-cs"/>
                        <a:sym typeface="Arial"/>
                      </a:endParaRPr>
                    </a:p>
                  </a:txBody>
                  <a:tcPr>
                    <a:solidFill>
                      <a:srgbClr val="FFFFFF"/>
                    </a:solidFill>
                  </a:tcPr>
                </a:tc>
                <a:extLst>
                  <a:ext uri="{0D108BD9-81ED-4DB2-BD59-A6C34878D82A}">
                    <a16:rowId xmlns:a16="http://schemas.microsoft.com/office/drawing/2014/main" val="2355180750"/>
                  </a:ext>
                </a:extLst>
              </a:tr>
              <a:tr h="10682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800" b="1" i="0" u="none" strike="noStrike" cap="none" dirty="0">
                          <a:solidFill>
                            <a:schemeClr val="bg2"/>
                          </a:solidFill>
                          <a:effectLst/>
                          <a:latin typeface="Merriweather Sans"/>
                          <a:ea typeface="Merriweather Sans"/>
                          <a:cs typeface="Merriweather Sans"/>
                          <a:sym typeface="Merriweather Sans"/>
                        </a:rPr>
                        <a:t>Multinomial Naive Bayes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000" dirty="0" err="1">
                          <a:solidFill>
                            <a:schemeClr val="bg2"/>
                          </a:solidFill>
                        </a:rPr>
                        <a:t>TfidfVectorizer</a:t>
                      </a:r>
                      <a:endParaRPr lang="en-GB" sz="2000" b="1" dirty="0">
                        <a:solidFill>
                          <a:schemeClr val="bg2"/>
                        </a:solidFill>
                        <a:effectLst/>
                      </a:endParaRPr>
                    </a:p>
                    <a:p>
                      <a:endParaRPr lang="en-US" sz="2800" dirty="0">
                        <a:solidFill>
                          <a:schemeClr val="bg2"/>
                        </a:solidFill>
                      </a:endParaRPr>
                    </a:p>
                  </a:txBody>
                  <a:tcPr anchor="ctr"/>
                </a:tc>
                <a:tc>
                  <a:txBody>
                    <a:bodyPr/>
                    <a:lstStyle/>
                    <a:p>
                      <a:endParaRPr lang="en-US" sz="2000">
                        <a:solidFill>
                          <a:schemeClr val="bg2"/>
                        </a:solidFill>
                      </a:endParaRPr>
                    </a:p>
                  </a:txBody>
                  <a:tcPr/>
                </a:tc>
                <a:tc>
                  <a:txBody>
                    <a:bodyPr/>
                    <a:lstStyle/>
                    <a:p>
                      <a:r>
                        <a:rPr lang="en-GB" sz="2800" b="0" i="0" u="none" strike="noStrike" cap="none" dirty="0">
                          <a:solidFill>
                            <a:schemeClr val="tx1"/>
                          </a:solidFill>
                          <a:latin typeface="+mn-lt"/>
                          <a:ea typeface="+mn-ea"/>
                          <a:cs typeface="+mn-cs"/>
                          <a:sym typeface="Arial"/>
                        </a:rPr>
                        <a:t>0.6336</a:t>
                      </a:r>
                      <a:endParaRPr lang="en-US" sz="2800" b="0" i="0" u="none" strike="noStrike" cap="none" dirty="0">
                        <a:solidFill>
                          <a:schemeClr val="tx1"/>
                        </a:solidFill>
                        <a:latin typeface="+mn-lt"/>
                        <a:ea typeface="+mn-ea"/>
                        <a:cs typeface="+mn-cs"/>
                        <a:sym typeface="Arial"/>
                      </a:endParaRPr>
                    </a:p>
                  </a:txBody>
                  <a:tcPr>
                    <a:solidFill>
                      <a:srgbClr val="FFFFFF"/>
                    </a:solidFill>
                  </a:tcPr>
                </a:tc>
                <a:tc>
                  <a:txBody>
                    <a:bodyPr/>
                    <a:lstStyle/>
                    <a:p>
                      <a:r>
                        <a:rPr lang="en-GB" sz="2800" b="0" i="0" u="none" strike="noStrike" cap="none" dirty="0">
                          <a:solidFill>
                            <a:schemeClr val="tx1"/>
                          </a:solidFill>
                          <a:latin typeface="+mn-lt"/>
                          <a:ea typeface="+mn-ea"/>
                          <a:cs typeface="+mn-cs"/>
                          <a:sym typeface="Arial"/>
                        </a:rPr>
                        <a:t>0.6192</a:t>
                      </a:r>
                      <a:endParaRPr lang="en-US" sz="2800" b="0" i="0" u="none" strike="noStrike" cap="none" dirty="0">
                        <a:solidFill>
                          <a:schemeClr val="tx1"/>
                        </a:solidFill>
                        <a:latin typeface="+mn-lt"/>
                        <a:ea typeface="+mn-ea"/>
                        <a:cs typeface="+mn-cs"/>
                        <a:sym typeface="Arial"/>
                      </a:endParaRPr>
                    </a:p>
                  </a:txBody>
                  <a:tcPr/>
                </a:tc>
                <a:tc>
                  <a:txBody>
                    <a:bodyPr/>
                    <a:lstStyle/>
                    <a:p>
                      <a:r>
                        <a:rPr lang="en-GB" sz="2800" b="0" i="0" u="none" strike="noStrike" cap="none" dirty="0">
                          <a:solidFill>
                            <a:schemeClr val="tx1"/>
                          </a:solidFill>
                          <a:latin typeface="+mn-lt"/>
                          <a:ea typeface="+mn-ea"/>
                          <a:cs typeface="+mn-cs"/>
                          <a:sym typeface="Arial"/>
                        </a:rPr>
                        <a:t>0.6228</a:t>
                      </a:r>
                      <a:endParaRPr lang="en-US" sz="2800" b="0" i="0" u="none" strike="noStrike" cap="none" dirty="0">
                        <a:solidFill>
                          <a:schemeClr val="tx1"/>
                        </a:solidFill>
                        <a:latin typeface="+mn-lt"/>
                        <a:ea typeface="+mn-ea"/>
                        <a:cs typeface="+mn-cs"/>
                        <a:sym typeface="Arial"/>
                      </a:endParaRPr>
                    </a:p>
                  </a:txBody>
                  <a:tcPr/>
                </a:tc>
                <a:tc>
                  <a:txBody>
                    <a:bodyPr/>
                    <a:lstStyle/>
                    <a:p>
                      <a:r>
                        <a:rPr lang="en-GB" sz="2800" b="0" i="0" u="none" strike="noStrike" cap="none" dirty="0">
                          <a:solidFill>
                            <a:schemeClr val="tx1"/>
                          </a:solidFill>
                          <a:latin typeface="+mn-lt"/>
                          <a:ea typeface="+mn-ea"/>
                          <a:cs typeface="+mn-cs"/>
                          <a:sym typeface="Arial"/>
                        </a:rPr>
                        <a:t>0.6193 </a:t>
                      </a:r>
                      <a:endParaRPr lang="en-US" sz="2800" b="0" i="0" u="none" strike="noStrike" cap="none" dirty="0">
                        <a:solidFill>
                          <a:schemeClr val="tx1"/>
                        </a:solidFill>
                        <a:latin typeface="+mn-lt"/>
                        <a:ea typeface="+mn-ea"/>
                        <a:cs typeface="+mn-cs"/>
                        <a:sym typeface="Arial"/>
                      </a:endParaRPr>
                    </a:p>
                  </a:txBody>
                  <a:tcPr/>
                </a:tc>
                <a:tc>
                  <a:txBody>
                    <a:bodyPr/>
                    <a:lstStyle/>
                    <a:p>
                      <a:r>
                        <a:rPr lang="en-GB" sz="2800" b="0" i="0" u="none" strike="noStrike" cap="none" dirty="0">
                          <a:solidFill>
                            <a:schemeClr val="tx1"/>
                          </a:solidFill>
                          <a:latin typeface="+mn-lt"/>
                          <a:ea typeface="+mn-ea"/>
                          <a:cs typeface="+mn-cs"/>
                          <a:sym typeface="Arial"/>
                        </a:rPr>
                        <a:t>0.6181 </a:t>
                      </a:r>
                      <a:endParaRPr lang="en-US" sz="280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2415711815"/>
                  </a:ext>
                </a:extLst>
              </a:tr>
              <a:tr h="10682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800" b="1" i="0" u="none" strike="noStrike" cap="none" dirty="0">
                          <a:solidFill>
                            <a:schemeClr val="bg2"/>
                          </a:solidFill>
                          <a:effectLst/>
                          <a:latin typeface="Merriweather Sans"/>
                          <a:ea typeface="Merriweather Sans"/>
                          <a:cs typeface="Merriweather Sans"/>
                          <a:sym typeface="Merriweather Sans"/>
                        </a:rPr>
                        <a:t>Random Forest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000" dirty="0" err="1">
                          <a:solidFill>
                            <a:schemeClr val="bg2"/>
                          </a:solidFill>
                        </a:rPr>
                        <a:t>TfidfVectorizer</a:t>
                      </a:r>
                      <a:endParaRPr lang="en-GB" sz="2000" b="1" dirty="0">
                        <a:solidFill>
                          <a:schemeClr val="bg2"/>
                        </a:solidFill>
                        <a:effectLst/>
                      </a:endParaRPr>
                    </a:p>
                    <a:p>
                      <a:endParaRPr lang="en-US" sz="2800" dirty="0">
                        <a:solidFill>
                          <a:schemeClr val="bg2"/>
                        </a:solidFill>
                      </a:endParaRPr>
                    </a:p>
                  </a:txBody>
                  <a:tcPr anchor="ctr"/>
                </a:tc>
                <a:tc>
                  <a:txBody>
                    <a:bodyPr/>
                    <a:lstStyle/>
                    <a:p>
                      <a:r>
                        <a:rPr lang="en-GB" sz="2000" dirty="0" err="1">
                          <a:solidFill>
                            <a:schemeClr val="bg2"/>
                          </a:solidFill>
                        </a:rPr>
                        <a:t>n_estimators</a:t>
                      </a:r>
                      <a:r>
                        <a:rPr lang="en-GB" sz="2000" dirty="0">
                          <a:solidFill>
                            <a:schemeClr val="bg2"/>
                          </a:solidFill>
                        </a:rPr>
                        <a:t>=200, </a:t>
                      </a:r>
                      <a:r>
                        <a:rPr lang="en-GB" sz="2000" dirty="0" err="1">
                          <a:solidFill>
                            <a:schemeClr val="bg2"/>
                          </a:solidFill>
                        </a:rPr>
                        <a:t>class_weight</a:t>
                      </a:r>
                      <a:r>
                        <a:rPr lang="en-GB" sz="2000" dirty="0">
                          <a:solidFill>
                            <a:schemeClr val="bg2"/>
                          </a:solidFill>
                        </a:rPr>
                        <a:t>='balanced')</a:t>
                      </a:r>
                      <a:endParaRPr lang="en-US" sz="2000" dirty="0">
                        <a:solidFill>
                          <a:schemeClr val="bg2"/>
                        </a:solidFill>
                      </a:endParaRPr>
                    </a:p>
                  </a:txBody>
                  <a:tcPr/>
                </a:tc>
                <a:tc>
                  <a:txBody>
                    <a:bodyPr/>
                    <a:lstStyle/>
                    <a:p>
                      <a:r>
                        <a:rPr lang="en-GB" sz="2800" b="0" i="0" u="none" strike="noStrike" cap="none" dirty="0">
                          <a:solidFill>
                            <a:schemeClr val="tx1"/>
                          </a:solidFill>
                          <a:latin typeface="+mn-lt"/>
                          <a:ea typeface="+mn-ea"/>
                          <a:cs typeface="+mn-cs"/>
                          <a:sym typeface="Arial"/>
                        </a:rPr>
                        <a:t>0.7230</a:t>
                      </a:r>
                      <a:endParaRPr lang="en-US" sz="2800" b="0" i="0" u="none" strike="noStrike" cap="none" dirty="0">
                        <a:solidFill>
                          <a:schemeClr val="tx1"/>
                        </a:solidFill>
                        <a:latin typeface="+mn-lt"/>
                        <a:ea typeface="+mn-ea"/>
                        <a:cs typeface="+mn-cs"/>
                        <a:sym typeface="Arial"/>
                      </a:endParaRPr>
                    </a:p>
                  </a:txBody>
                  <a:tcPr/>
                </a:tc>
                <a:tc>
                  <a:txBody>
                    <a:bodyPr/>
                    <a:lstStyle/>
                    <a:p>
                      <a:r>
                        <a:rPr lang="en-GB" sz="2800" b="0" i="0" u="none" strike="noStrike" cap="none" dirty="0">
                          <a:solidFill>
                            <a:schemeClr val="tx1"/>
                          </a:solidFill>
                          <a:latin typeface="+mn-lt"/>
                          <a:ea typeface="+mn-ea"/>
                          <a:cs typeface="+mn-cs"/>
                          <a:sym typeface="Arial"/>
                        </a:rPr>
                        <a:t>0.7321</a:t>
                      </a:r>
                      <a:endParaRPr lang="en-US" sz="2800" b="0" i="0" u="none" strike="noStrike" cap="none" dirty="0">
                        <a:solidFill>
                          <a:schemeClr val="tx1"/>
                        </a:solidFill>
                        <a:latin typeface="+mn-lt"/>
                        <a:ea typeface="+mn-ea"/>
                        <a:cs typeface="+mn-cs"/>
                        <a:sym typeface="Arial"/>
                      </a:endParaRPr>
                    </a:p>
                  </a:txBody>
                  <a:tcPr>
                    <a:solidFill>
                      <a:srgbClr val="FFFFFF"/>
                    </a:solidFill>
                  </a:tcPr>
                </a:tc>
                <a:tc>
                  <a:txBody>
                    <a:bodyPr/>
                    <a:lstStyle/>
                    <a:p>
                      <a:r>
                        <a:rPr lang="en-GB" sz="2800" b="0" i="0" u="none" strike="noStrike" cap="none" dirty="0">
                          <a:solidFill>
                            <a:schemeClr val="tx1"/>
                          </a:solidFill>
                          <a:latin typeface="+mn-lt"/>
                          <a:ea typeface="+mn-ea"/>
                          <a:cs typeface="+mn-cs"/>
                          <a:sym typeface="Arial"/>
                        </a:rPr>
                        <a:t>0.6413 </a:t>
                      </a:r>
                      <a:endParaRPr lang="en-US" sz="2800" b="0" i="0" u="none" strike="noStrike" cap="none" dirty="0">
                        <a:solidFill>
                          <a:schemeClr val="tx1"/>
                        </a:solidFill>
                        <a:latin typeface="+mn-lt"/>
                        <a:ea typeface="+mn-ea"/>
                        <a:cs typeface="+mn-cs"/>
                        <a:sym typeface="Arial"/>
                      </a:endParaRPr>
                    </a:p>
                  </a:txBody>
                  <a:tcPr/>
                </a:tc>
                <a:tc>
                  <a:txBody>
                    <a:bodyPr/>
                    <a:lstStyle/>
                    <a:p>
                      <a:r>
                        <a:rPr lang="en-GB" sz="2800" b="0" i="0" u="none" strike="noStrike" cap="none" dirty="0">
                          <a:solidFill>
                            <a:schemeClr val="tx1"/>
                          </a:solidFill>
                          <a:latin typeface="+mn-lt"/>
                          <a:ea typeface="+mn-ea"/>
                          <a:cs typeface="+mn-cs"/>
                          <a:sym typeface="Arial"/>
                        </a:rPr>
                        <a:t>0.7321</a:t>
                      </a:r>
                      <a:endParaRPr lang="en-US" sz="2800" b="0" i="0" u="none" strike="noStrike" cap="none" dirty="0">
                        <a:solidFill>
                          <a:schemeClr val="tx1"/>
                        </a:solidFill>
                        <a:latin typeface="+mn-lt"/>
                        <a:ea typeface="+mn-ea"/>
                        <a:cs typeface="+mn-cs"/>
                        <a:sym typeface="Arial"/>
                      </a:endParaRPr>
                    </a:p>
                  </a:txBody>
                  <a:tcPr/>
                </a:tc>
                <a:tc>
                  <a:txBody>
                    <a:bodyPr/>
                    <a:lstStyle/>
                    <a:p>
                      <a:r>
                        <a:rPr lang="en-GB" sz="2800" b="0" i="0" u="none" strike="noStrike" cap="none" dirty="0">
                          <a:solidFill>
                            <a:schemeClr val="tx1"/>
                          </a:solidFill>
                          <a:latin typeface="+mn-lt"/>
                          <a:ea typeface="+mn-ea"/>
                          <a:cs typeface="+mn-cs"/>
                          <a:sym typeface="Arial"/>
                        </a:rPr>
                        <a:t>0.6369</a:t>
                      </a:r>
                      <a:endParaRPr lang="en-US" sz="2800" b="0" i="0" u="none" strike="noStrike" cap="none" dirty="0">
                        <a:solidFill>
                          <a:schemeClr val="tx1"/>
                        </a:solidFill>
                        <a:latin typeface="+mn-lt"/>
                        <a:ea typeface="+mn-ea"/>
                        <a:cs typeface="+mn-cs"/>
                        <a:sym typeface="Arial"/>
                      </a:endParaRPr>
                    </a:p>
                  </a:txBody>
                  <a:tcPr>
                    <a:solidFill>
                      <a:srgbClr val="92D050"/>
                    </a:solidFill>
                  </a:tcPr>
                </a:tc>
                <a:extLst>
                  <a:ext uri="{0D108BD9-81ED-4DB2-BD59-A6C34878D82A}">
                    <a16:rowId xmlns:a16="http://schemas.microsoft.com/office/drawing/2014/main" val="1500373656"/>
                  </a:ext>
                </a:extLst>
              </a:tr>
              <a:tr h="10682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800" b="1" i="0" u="none" strike="noStrike" cap="none" dirty="0" err="1">
                          <a:solidFill>
                            <a:schemeClr val="bg2"/>
                          </a:solidFill>
                          <a:effectLst/>
                          <a:latin typeface="Merriweather Sans"/>
                          <a:ea typeface="Merriweather Sans"/>
                          <a:cs typeface="Merriweather Sans"/>
                          <a:sym typeface="Merriweather Sans"/>
                        </a:rPr>
                        <a:t>KNeighborsClassifier</a:t>
                      </a:r>
                      <a:endParaRPr lang="en-GB" sz="2800" b="1" i="0" u="none" strike="noStrike" cap="none" dirty="0">
                        <a:solidFill>
                          <a:schemeClr val="bg2"/>
                        </a:solidFill>
                        <a:effectLst/>
                        <a:latin typeface="Merriweather Sans"/>
                        <a:ea typeface="Merriweather Sans"/>
                        <a:cs typeface="Merriweather Sans"/>
                        <a:sym typeface="Merriweather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000" dirty="0" err="1">
                          <a:solidFill>
                            <a:schemeClr val="bg2"/>
                          </a:solidFill>
                        </a:rPr>
                        <a:t>TfidfVectorizer</a:t>
                      </a:r>
                      <a:endParaRPr lang="en-GB" sz="2000" b="1" dirty="0">
                        <a:solidFill>
                          <a:schemeClr val="bg2"/>
                        </a:solidFill>
                        <a:effectLst/>
                      </a:endParaRPr>
                    </a:p>
                    <a:p>
                      <a:endParaRPr lang="en-US" sz="2800" dirty="0">
                        <a:solidFill>
                          <a:schemeClr val="bg2"/>
                        </a:solidFill>
                      </a:endParaRPr>
                    </a:p>
                  </a:txBody>
                  <a:tcPr anchor="ctr"/>
                </a:tc>
                <a:tc>
                  <a:txBody>
                    <a:bodyPr/>
                    <a:lstStyle/>
                    <a:p>
                      <a:r>
                        <a:rPr lang="en-GB" sz="2000" dirty="0" err="1">
                          <a:solidFill>
                            <a:schemeClr val="bg2"/>
                          </a:solidFill>
                        </a:rPr>
                        <a:t>n_neighbors</a:t>
                      </a:r>
                      <a:r>
                        <a:rPr lang="en-GB" sz="2000" dirty="0">
                          <a:solidFill>
                            <a:schemeClr val="bg2"/>
                          </a:solidFill>
                        </a:rPr>
                        <a:t>=5)</a:t>
                      </a:r>
                      <a:endParaRPr lang="en-US" sz="2000" dirty="0">
                        <a:solidFill>
                          <a:schemeClr val="bg2"/>
                        </a:solidFill>
                      </a:endParaRPr>
                    </a:p>
                  </a:txBody>
                  <a:tcPr/>
                </a:tc>
                <a:tc>
                  <a:txBody>
                    <a:bodyPr/>
                    <a:lstStyle/>
                    <a:p>
                      <a:r>
                        <a:rPr lang="en-GB" sz="2800" b="0" i="0" u="none" strike="noStrike" cap="none" dirty="0">
                          <a:solidFill>
                            <a:schemeClr val="tx1"/>
                          </a:solidFill>
                          <a:latin typeface="+mn-lt"/>
                          <a:ea typeface="+mn-ea"/>
                          <a:cs typeface="+mn-cs"/>
                          <a:sym typeface="Arial"/>
                        </a:rPr>
                        <a:t>0.6933</a:t>
                      </a:r>
                      <a:endParaRPr lang="en-US" sz="2800" b="0" i="0" u="none" strike="noStrike" cap="none" dirty="0">
                        <a:solidFill>
                          <a:schemeClr val="tx1"/>
                        </a:solidFill>
                        <a:latin typeface="+mn-lt"/>
                        <a:ea typeface="+mn-ea"/>
                        <a:cs typeface="+mn-cs"/>
                        <a:sym typeface="Arial"/>
                      </a:endParaRPr>
                    </a:p>
                  </a:txBody>
                  <a:tcPr/>
                </a:tc>
                <a:tc>
                  <a:txBody>
                    <a:bodyPr/>
                    <a:lstStyle/>
                    <a:p>
                      <a:r>
                        <a:rPr lang="en-GB" sz="2800" b="0" i="0" u="none" strike="noStrike" cap="none" dirty="0">
                          <a:solidFill>
                            <a:schemeClr val="tx1"/>
                          </a:solidFill>
                          <a:latin typeface="+mn-lt"/>
                          <a:ea typeface="+mn-ea"/>
                          <a:cs typeface="+mn-cs"/>
                          <a:sym typeface="Arial"/>
                        </a:rPr>
                        <a:t>0.7121</a:t>
                      </a:r>
                      <a:endParaRPr lang="en-US" sz="2800" b="0" i="0" u="none" strike="noStrike" cap="none" dirty="0">
                        <a:solidFill>
                          <a:schemeClr val="tx1"/>
                        </a:solidFill>
                        <a:latin typeface="+mn-lt"/>
                        <a:ea typeface="+mn-ea"/>
                        <a:cs typeface="+mn-cs"/>
                        <a:sym typeface="Arial"/>
                      </a:endParaRPr>
                    </a:p>
                  </a:txBody>
                  <a:tcPr/>
                </a:tc>
                <a:tc>
                  <a:txBody>
                    <a:bodyPr/>
                    <a:lstStyle/>
                    <a:p>
                      <a:r>
                        <a:rPr lang="en-GB" sz="2800" b="0" i="0" u="none" strike="noStrike" cap="none" dirty="0">
                          <a:solidFill>
                            <a:schemeClr val="tx1"/>
                          </a:solidFill>
                          <a:latin typeface="+mn-lt"/>
                          <a:ea typeface="+mn-ea"/>
                          <a:cs typeface="+mn-cs"/>
                          <a:sym typeface="Arial"/>
                        </a:rPr>
                        <a:t>0.5964</a:t>
                      </a:r>
                      <a:endParaRPr lang="en-US" sz="2800" b="0" i="0" u="none" strike="noStrike" cap="none" dirty="0">
                        <a:solidFill>
                          <a:schemeClr val="tx1"/>
                        </a:solidFill>
                        <a:latin typeface="+mn-lt"/>
                        <a:ea typeface="+mn-ea"/>
                        <a:cs typeface="+mn-cs"/>
                        <a:sym typeface="Arial"/>
                      </a:endParaRPr>
                    </a:p>
                  </a:txBody>
                  <a:tcPr/>
                </a:tc>
                <a:tc>
                  <a:txBody>
                    <a:bodyPr/>
                    <a:lstStyle/>
                    <a:p>
                      <a:r>
                        <a:rPr lang="en-GB" sz="2800" b="0" i="0" u="none" strike="noStrike" cap="none" dirty="0">
                          <a:solidFill>
                            <a:schemeClr val="tx1"/>
                          </a:solidFill>
                          <a:latin typeface="+mn-lt"/>
                          <a:ea typeface="+mn-ea"/>
                          <a:cs typeface="+mn-cs"/>
                          <a:sym typeface="Arial"/>
                        </a:rPr>
                        <a:t>0.7121</a:t>
                      </a:r>
                      <a:endParaRPr lang="en-US" sz="2800" b="0" i="0" u="none" strike="noStrike" cap="none" dirty="0">
                        <a:solidFill>
                          <a:schemeClr val="tx1"/>
                        </a:solidFill>
                        <a:latin typeface="+mn-lt"/>
                        <a:ea typeface="+mn-ea"/>
                        <a:cs typeface="+mn-cs"/>
                        <a:sym typeface="Arial"/>
                      </a:endParaRPr>
                    </a:p>
                  </a:txBody>
                  <a:tcPr/>
                </a:tc>
                <a:tc>
                  <a:txBody>
                    <a:bodyPr/>
                    <a:lstStyle/>
                    <a:p>
                      <a:r>
                        <a:rPr lang="en-GB" sz="2800" b="0" i="0" u="none" strike="noStrike" cap="none" dirty="0">
                          <a:solidFill>
                            <a:schemeClr val="tx1"/>
                          </a:solidFill>
                          <a:latin typeface="+mn-lt"/>
                          <a:ea typeface="+mn-ea"/>
                          <a:cs typeface="+mn-cs"/>
                          <a:sym typeface="Arial"/>
                        </a:rPr>
                        <a:t>0.6261 </a:t>
                      </a:r>
                      <a:endParaRPr lang="en-US" sz="280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3121112678"/>
                  </a:ext>
                </a:extLst>
              </a:tr>
              <a:tr h="10682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800" b="1" i="0" u="none" strike="noStrike" cap="none" dirty="0">
                          <a:solidFill>
                            <a:schemeClr val="bg2"/>
                          </a:solidFill>
                          <a:effectLst/>
                          <a:latin typeface="Merriweather Sans"/>
                          <a:ea typeface="Merriweather Sans"/>
                          <a:cs typeface="Merriweather Sans"/>
                          <a:sym typeface="Merriweather Sans"/>
                        </a:rPr>
                        <a:t>SVM: Support Vector Classifier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000" dirty="0" err="1">
                          <a:solidFill>
                            <a:schemeClr val="bg2"/>
                          </a:solidFill>
                        </a:rPr>
                        <a:t>TfidfVectorizer</a:t>
                      </a:r>
                      <a:endParaRPr lang="en-GB" sz="2000" b="1" dirty="0">
                        <a:solidFill>
                          <a:schemeClr val="bg2"/>
                        </a:solidFill>
                        <a:effectLst/>
                      </a:endParaRPr>
                    </a:p>
                    <a:p>
                      <a:endParaRPr lang="en-US" sz="2800" dirty="0">
                        <a:solidFill>
                          <a:schemeClr val="bg2"/>
                        </a:solidFill>
                      </a:endParaRPr>
                    </a:p>
                  </a:txBody>
                  <a:tcPr anchor="ctr"/>
                </a:tc>
                <a:tc>
                  <a:txBody>
                    <a:bodyPr/>
                    <a:lstStyle/>
                    <a:p>
                      <a:r>
                        <a:rPr lang="en-GB" sz="2000" dirty="0" err="1">
                          <a:solidFill>
                            <a:schemeClr val="bg2"/>
                          </a:solidFill>
                        </a:rPr>
                        <a:t>class_weight</a:t>
                      </a:r>
                      <a:r>
                        <a:rPr lang="en-GB" sz="2000" dirty="0">
                          <a:solidFill>
                            <a:schemeClr val="bg2"/>
                          </a:solidFill>
                        </a:rPr>
                        <a:t>='balanced', gamma='auto', kernel='linear')</a:t>
                      </a:r>
                      <a:endParaRPr lang="en-US" sz="2000" dirty="0">
                        <a:solidFill>
                          <a:schemeClr val="bg2"/>
                        </a:solidFill>
                      </a:endParaRPr>
                    </a:p>
                  </a:txBody>
                  <a:tcPr/>
                </a:tc>
                <a:tc>
                  <a:txBody>
                    <a:bodyPr/>
                    <a:lstStyle/>
                    <a:p>
                      <a:r>
                        <a:rPr lang="en-GB" sz="2800" dirty="0"/>
                        <a:t>0.5322</a:t>
                      </a:r>
                      <a:endParaRPr lang="en-US" sz="2800" b="0" i="0" u="none" strike="noStrike" cap="none" dirty="0">
                        <a:solidFill>
                          <a:schemeClr val="tx1"/>
                        </a:solidFill>
                        <a:latin typeface="+mn-lt"/>
                        <a:ea typeface="+mn-ea"/>
                        <a:cs typeface="+mn-cs"/>
                        <a:sym typeface="Arial"/>
                      </a:endParaRPr>
                    </a:p>
                  </a:txBody>
                  <a:tcPr/>
                </a:tc>
                <a:tc>
                  <a:txBody>
                    <a:bodyPr/>
                    <a:lstStyle/>
                    <a:p>
                      <a:r>
                        <a:rPr lang="en-GB" sz="2800" b="0" i="0" u="none" strike="noStrike" cap="none" dirty="0">
                          <a:solidFill>
                            <a:schemeClr val="tx1"/>
                          </a:solidFill>
                          <a:latin typeface="+mn-lt"/>
                          <a:ea typeface="+mn-ea"/>
                          <a:cs typeface="+mn-cs"/>
                          <a:sym typeface="Arial"/>
                        </a:rPr>
                        <a:t>0.5335</a:t>
                      </a:r>
                      <a:endParaRPr lang="en-US" sz="2800" b="0" i="0" u="none" strike="noStrike" cap="none" dirty="0">
                        <a:solidFill>
                          <a:schemeClr val="tx1"/>
                        </a:solidFill>
                        <a:latin typeface="+mn-lt"/>
                        <a:ea typeface="+mn-ea"/>
                        <a:cs typeface="+mn-cs"/>
                        <a:sym typeface="Arial"/>
                      </a:endParaRPr>
                    </a:p>
                  </a:txBody>
                  <a:tcPr/>
                </a:tc>
                <a:tc>
                  <a:txBody>
                    <a:bodyPr/>
                    <a:lstStyle/>
                    <a:p>
                      <a:r>
                        <a:rPr lang="en-GB" sz="2800" b="0" i="0" u="none" strike="noStrike" cap="none" dirty="0">
                          <a:solidFill>
                            <a:schemeClr val="tx1"/>
                          </a:solidFill>
                          <a:latin typeface="+mn-lt"/>
                          <a:ea typeface="+mn-ea"/>
                          <a:cs typeface="+mn-cs"/>
                          <a:sym typeface="Arial"/>
                        </a:rPr>
                        <a:t>0.5980</a:t>
                      </a:r>
                      <a:endParaRPr lang="en-US" sz="2800" b="0" i="0" u="none" strike="noStrike" cap="none" dirty="0">
                        <a:solidFill>
                          <a:schemeClr val="tx1"/>
                        </a:solidFill>
                        <a:latin typeface="+mn-lt"/>
                        <a:ea typeface="+mn-ea"/>
                        <a:cs typeface="+mn-cs"/>
                        <a:sym typeface="Arial"/>
                      </a:endParaRPr>
                    </a:p>
                  </a:txBody>
                  <a:tcPr/>
                </a:tc>
                <a:tc>
                  <a:txBody>
                    <a:bodyPr/>
                    <a:lstStyle/>
                    <a:p>
                      <a:r>
                        <a:rPr lang="en-GB" sz="2800" b="0" i="0" u="none" strike="noStrike" cap="none" dirty="0">
                          <a:solidFill>
                            <a:schemeClr val="tx1"/>
                          </a:solidFill>
                          <a:latin typeface="+mn-lt"/>
                          <a:ea typeface="+mn-ea"/>
                          <a:cs typeface="+mn-cs"/>
                          <a:sym typeface="Arial"/>
                        </a:rPr>
                        <a:t>0.5335</a:t>
                      </a:r>
                      <a:endParaRPr lang="en-US" sz="2800" b="0" i="0" u="none" strike="noStrike" cap="none" dirty="0">
                        <a:solidFill>
                          <a:schemeClr val="tx1"/>
                        </a:solidFill>
                        <a:latin typeface="+mn-lt"/>
                        <a:ea typeface="+mn-ea"/>
                        <a:cs typeface="+mn-cs"/>
                        <a:sym typeface="Arial"/>
                      </a:endParaRPr>
                    </a:p>
                  </a:txBody>
                  <a:tcPr/>
                </a:tc>
                <a:tc>
                  <a:txBody>
                    <a:bodyPr/>
                    <a:lstStyle/>
                    <a:p>
                      <a:r>
                        <a:rPr lang="en-GB" sz="2800" b="0" i="0" u="none" strike="noStrike" cap="none" dirty="0">
                          <a:solidFill>
                            <a:schemeClr val="tx1"/>
                          </a:solidFill>
                          <a:latin typeface="+mn-lt"/>
                          <a:ea typeface="+mn-ea"/>
                          <a:cs typeface="+mn-cs"/>
                          <a:sym typeface="Arial"/>
                        </a:rPr>
                        <a:t>0.5604 </a:t>
                      </a:r>
                      <a:endParaRPr lang="en-US" sz="280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1557761630"/>
                  </a:ext>
                </a:extLst>
              </a:tr>
            </a:tbl>
          </a:graphicData>
        </a:graphic>
      </p:graphicFrame>
    </p:spTree>
    <p:extLst>
      <p:ext uri="{BB962C8B-B14F-4D97-AF65-F5344CB8AC3E}">
        <p14:creationId xmlns:p14="http://schemas.microsoft.com/office/powerpoint/2010/main" val="441548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0BF69-B1A8-524F-A848-2DD10FE64B17}"/>
              </a:ext>
            </a:extLst>
          </p:cNvPr>
          <p:cNvSpPr/>
          <p:nvPr/>
        </p:nvSpPr>
        <p:spPr>
          <a:xfrm>
            <a:off x="1554480" y="1145052"/>
            <a:ext cx="23317200" cy="985270"/>
          </a:xfrm>
          <a:prstGeom prst="rect">
            <a:avLst/>
          </a:prstGeom>
        </p:spPr>
        <p:txBody>
          <a:bodyPr wrap="square">
            <a:spAutoFit/>
          </a:bodyPr>
          <a:lstStyle/>
          <a:p>
            <a:pPr lvl="0">
              <a:lnSpc>
                <a:spcPct val="80000"/>
              </a:lnSpc>
              <a:buClr>
                <a:srgbClr val="212121"/>
              </a:buClr>
              <a:buSzPts val="2800"/>
            </a:pPr>
            <a:r>
              <a:rPr lang="it-IT" sz="7200" b="1" dirty="0">
                <a:solidFill>
                  <a:srgbClr val="212121"/>
                </a:solidFill>
                <a:latin typeface="Montserrat"/>
                <a:ea typeface="Montserrat"/>
                <a:cs typeface="Montserrat"/>
                <a:sym typeface="Montserrat"/>
              </a:rPr>
              <a:t>Model: </a:t>
            </a:r>
            <a:r>
              <a:rPr lang="it-IT" sz="6000" b="1" dirty="0">
                <a:solidFill>
                  <a:srgbClr val="212121"/>
                </a:solidFill>
                <a:latin typeface="Montserrat"/>
                <a:ea typeface="Montserrat"/>
                <a:cs typeface="Montserrat"/>
                <a:sym typeface="Montserrat"/>
              </a:rPr>
              <a:t>Multiple </a:t>
            </a:r>
            <a:r>
              <a:rPr lang="it-IT" sz="6000" b="1" dirty="0" err="1">
                <a:solidFill>
                  <a:srgbClr val="212121"/>
                </a:solidFill>
                <a:latin typeface="Montserrat"/>
                <a:ea typeface="Montserrat"/>
                <a:cs typeface="Montserrat"/>
                <a:sym typeface="Montserrat"/>
              </a:rPr>
              <a:t>features</a:t>
            </a:r>
            <a:r>
              <a:rPr lang="it-IT" sz="6000" b="1" dirty="0">
                <a:solidFill>
                  <a:srgbClr val="212121"/>
                </a:solidFill>
                <a:latin typeface="Montserrat"/>
                <a:ea typeface="Montserrat"/>
                <a:cs typeface="Montserrat"/>
                <a:sym typeface="Montserrat"/>
              </a:rPr>
              <a:t> vs </a:t>
            </a:r>
            <a:r>
              <a:rPr lang="it-IT" sz="6000" b="1" dirty="0" err="1">
                <a:solidFill>
                  <a:srgbClr val="212121"/>
                </a:solidFill>
                <a:latin typeface="Montserrat"/>
                <a:ea typeface="Montserrat"/>
                <a:cs typeface="Montserrat"/>
                <a:sym typeface="Montserrat"/>
              </a:rPr>
              <a:t>only</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review</a:t>
            </a:r>
            <a:r>
              <a:rPr lang="it-IT" sz="6000" b="1" dirty="0">
                <a:solidFill>
                  <a:srgbClr val="212121"/>
                </a:solidFill>
                <a:latin typeface="Montserrat"/>
                <a:ea typeface="Montserrat"/>
                <a:cs typeface="Montserrat"/>
                <a:sym typeface="Montserrat"/>
              </a:rPr>
              <a:t> body</a:t>
            </a:r>
          </a:p>
        </p:txBody>
      </p:sp>
      <p:graphicFrame>
        <p:nvGraphicFramePr>
          <p:cNvPr id="3" name="Table 2">
            <a:extLst>
              <a:ext uri="{FF2B5EF4-FFF2-40B4-BE49-F238E27FC236}">
                <a16:creationId xmlns:a16="http://schemas.microsoft.com/office/drawing/2014/main" id="{09CA2831-8D98-B040-88B7-7500CB648A72}"/>
              </a:ext>
            </a:extLst>
          </p:cNvPr>
          <p:cNvGraphicFramePr>
            <a:graphicFrameLocks noGrp="1"/>
          </p:cNvGraphicFramePr>
          <p:nvPr>
            <p:extLst>
              <p:ext uri="{D42A27DB-BD31-4B8C-83A1-F6EECF244321}">
                <p14:modId xmlns:p14="http://schemas.microsoft.com/office/powerpoint/2010/main" val="1657924821"/>
              </p:ext>
            </p:extLst>
          </p:nvPr>
        </p:nvGraphicFramePr>
        <p:xfrm>
          <a:off x="1689100" y="3238500"/>
          <a:ext cx="22377401" cy="3750451"/>
        </p:xfrm>
        <a:graphic>
          <a:graphicData uri="http://schemas.openxmlformats.org/drawingml/2006/table">
            <a:tbl>
              <a:tblPr firstRow="1" bandRow="1">
                <a:tableStyleId>{5940675A-B579-460E-94D1-54222C63F5DA}</a:tableStyleId>
              </a:tblPr>
              <a:tblGrid>
                <a:gridCol w="3867298">
                  <a:extLst>
                    <a:ext uri="{9D8B030D-6E8A-4147-A177-3AD203B41FA5}">
                      <a16:colId xmlns:a16="http://schemas.microsoft.com/office/drawing/2014/main" val="3219509257"/>
                    </a:ext>
                  </a:extLst>
                </a:gridCol>
                <a:gridCol w="6926323">
                  <a:extLst>
                    <a:ext uri="{9D8B030D-6E8A-4147-A177-3AD203B41FA5}">
                      <a16:colId xmlns:a16="http://schemas.microsoft.com/office/drawing/2014/main" val="832497731"/>
                    </a:ext>
                  </a:extLst>
                </a:gridCol>
                <a:gridCol w="2403164">
                  <a:extLst>
                    <a:ext uri="{9D8B030D-6E8A-4147-A177-3AD203B41FA5}">
                      <a16:colId xmlns:a16="http://schemas.microsoft.com/office/drawing/2014/main" val="2411661176"/>
                    </a:ext>
                  </a:extLst>
                </a:gridCol>
                <a:gridCol w="2545519">
                  <a:extLst>
                    <a:ext uri="{9D8B030D-6E8A-4147-A177-3AD203B41FA5}">
                      <a16:colId xmlns:a16="http://schemas.microsoft.com/office/drawing/2014/main" val="2231567668"/>
                    </a:ext>
                  </a:extLst>
                </a:gridCol>
                <a:gridCol w="2545519">
                  <a:extLst>
                    <a:ext uri="{9D8B030D-6E8A-4147-A177-3AD203B41FA5}">
                      <a16:colId xmlns:a16="http://schemas.microsoft.com/office/drawing/2014/main" val="1551456941"/>
                    </a:ext>
                  </a:extLst>
                </a:gridCol>
                <a:gridCol w="2545519">
                  <a:extLst>
                    <a:ext uri="{9D8B030D-6E8A-4147-A177-3AD203B41FA5}">
                      <a16:colId xmlns:a16="http://schemas.microsoft.com/office/drawing/2014/main" val="1089701451"/>
                    </a:ext>
                  </a:extLst>
                </a:gridCol>
                <a:gridCol w="1544059">
                  <a:extLst>
                    <a:ext uri="{9D8B030D-6E8A-4147-A177-3AD203B41FA5}">
                      <a16:colId xmlns:a16="http://schemas.microsoft.com/office/drawing/2014/main" val="3449521222"/>
                    </a:ext>
                  </a:extLst>
                </a:gridCol>
              </a:tblGrid>
              <a:tr h="1068211">
                <a:tc>
                  <a:txBody>
                    <a:bodyPr/>
                    <a:lstStyle/>
                    <a:p>
                      <a:r>
                        <a:rPr lang="en-US" sz="2400" dirty="0">
                          <a:solidFill>
                            <a:schemeClr val="tx2">
                              <a:lumMod val="10000"/>
                            </a:schemeClr>
                          </a:solidFill>
                        </a:rPr>
                        <a:t>Model</a:t>
                      </a:r>
                    </a:p>
                  </a:txBody>
                  <a:tcPr>
                    <a:solidFill>
                      <a:schemeClr val="tx1">
                        <a:lumMod val="40000"/>
                        <a:lumOff val="60000"/>
                      </a:schemeClr>
                    </a:solidFill>
                  </a:tcPr>
                </a:tc>
                <a:tc>
                  <a:txBody>
                    <a:bodyPr/>
                    <a:lstStyle/>
                    <a:p>
                      <a:r>
                        <a:rPr lang="en-US" sz="2400" dirty="0">
                          <a:solidFill>
                            <a:schemeClr val="tx2">
                              <a:lumMod val="10000"/>
                            </a:schemeClr>
                          </a:solidFill>
                        </a:rPr>
                        <a:t>Parameters</a:t>
                      </a:r>
                    </a:p>
                  </a:txBody>
                  <a:tcPr>
                    <a:solidFill>
                      <a:schemeClr val="tx1">
                        <a:lumMod val="40000"/>
                        <a:lumOff val="60000"/>
                      </a:schemeClr>
                    </a:solidFill>
                  </a:tcPr>
                </a:tc>
                <a:tc>
                  <a:txBody>
                    <a:bodyPr/>
                    <a:lstStyle/>
                    <a:p>
                      <a:r>
                        <a:rPr lang="en-US" sz="2400" dirty="0">
                          <a:solidFill>
                            <a:schemeClr val="tx2">
                              <a:lumMod val="10000"/>
                            </a:schemeClr>
                          </a:solidFill>
                        </a:rPr>
                        <a:t>Cross Val Train</a:t>
                      </a:r>
                    </a:p>
                    <a:p>
                      <a:r>
                        <a:rPr lang="en-US" sz="2400" dirty="0">
                          <a:solidFill>
                            <a:schemeClr val="tx2">
                              <a:lumMod val="10000"/>
                            </a:schemeClr>
                          </a:solidFill>
                        </a:rPr>
                        <a:t>(Accuracy)</a:t>
                      </a:r>
                    </a:p>
                  </a:txBody>
                  <a:tcPr>
                    <a:solidFill>
                      <a:schemeClr val="tx1">
                        <a:lumMod val="40000"/>
                        <a:lumOff val="60000"/>
                      </a:schemeClr>
                    </a:solidFill>
                  </a:tcPr>
                </a:tc>
                <a:tc>
                  <a:txBody>
                    <a:bodyPr/>
                    <a:lstStyle/>
                    <a:p>
                      <a:r>
                        <a:rPr lang="en-US" sz="2400" dirty="0">
                          <a:solidFill>
                            <a:schemeClr val="tx2">
                              <a:lumMod val="10000"/>
                            </a:schemeClr>
                          </a:solidFill>
                        </a:rPr>
                        <a:t>Test set</a:t>
                      </a:r>
                    </a:p>
                    <a:p>
                      <a:r>
                        <a:rPr lang="en-US" sz="2400" dirty="0">
                          <a:solidFill>
                            <a:schemeClr val="tx2">
                              <a:lumMod val="10000"/>
                            </a:schemeClr>
                          </a:solidFill>
                        </a:rPr>
                        <a:t>(Accuracy)</a:t>
                      </a:r>
                    </a:p>
                  </a:txBody>
                  <a:tcPr>
                    <a:solidFill>
                      <a:schemeClr val="tx1">
                        <a:lumMod val="40000"/>
                        <a:lumOff val="60000"/>
                      </a:schemeClr>
                    </a:solidFill>
                  </a:tcPr>
                </a:tc>
                <a:tc>
                  <a:txBody>
                    <a:bodyPr/>
                    <a:lstStyle/>
                    <a:p>
                      <a:r>
                        <a:rPr lang="en-US" sz="2400" dirty="0">
                          <a:solidFill>
                            <a:schemeClr val="tx2">
                              <a:lumMod val="10000"/>
                            </a:schemeClr>
                          </a:solidFill>
                        </a:rPr>
                        <a:t>Weighted Average </a:t>
                      </a:r>
                    </a:p>
                    <a:p>
                      <a:r>
                        <a:rPr lang="en-US" sz="2400" dirty="0">
                          <a:solidFill>
                            <a:schemeClr val="tx2">
                              <a:lumMod val="10000"/>
                            </a:schemeClr>
                          </a:solidFill>
                        </a:rPr>
                        <a:t>(Precision)</a:t>
                      </a:r>
                    </a:p>
                  </a:txBody>
                  <a:tcPr>
                    <a:solidFill>
                      <a:schemeClr val="tx1">
                        <a:lumMod val="40000"/>
                        <a:lumOff val="60000"/>
                      </a:schemeClr>
                    </a:solidFill>
                  </a:tcPr>
                </a:tc>
                <a:tc>
                  <a:txBody>
                    <a:bodyPr/>
                    <a:lstStyle/>
                    <a:p>
                      <a:r>
                        <a:rPr lang="en-US" sz="2400" dirty="0">
                          <a:solidFill>
                            <a:schemeClr val="tx2">
                              <a:lumMod val="10000"/>
                            </a:schemeClr>
                          </a:solidFill>
                        </a:rPr>
                        <a:t>Weighted Average </a:t>
                      </a:r>
                    </a:p>
                    <a:p>
                      <a:r>
                        <a:rPr lang="en-US" sz="2400" dirty="0">
                          <a:solidFill>
                            <a:schemeClr val="tx2">
                              <a:lumMod val="10000"/>
                            </a:schemeClr>
                          </a:solidFill>
                        </a:rPr>
                        <a:t>(Recall)</a:t>
                      </a:r>
                    </a:p>
                    <a:p>
                      <a:endParaRPr lang="en-US" sz="2400" dirty="0">
                        <a:solidFill>
                          <a:schemeClr val="tx2">
                            <a:lumMod val="10000"/>
                          </a:schemeClr>
                        </a:solidFill>
                      </a:endParaRPr>
                    </a:p>
                  </a:txBody>
                  <a:tcPr>
                    <a:solidFill>
                      <a:schemeClr val="tx1">
                        <a:lumMod val="40000"/>
                        <a:lumOff val="60000"/>
                      </a:schemeClr>
                    </a:solidFill>
                  </a:tcPr>
                </a:tc>
                <a:tc>
                  <a:txBody>
                    <a:bodyPr/>
                    <a:lstStyle/>
                    <a:p>
                      <a:r>
                        <a:rPr lang="en-US" sz="2400" dirty="0">
                          <a:solidFill>
                            <a:schemeClr val="tx2">
                              <a:lumMod val="10000"/>
                            </a:schemeClr>
                          </a:solidFill>
                        </a:rPr>
                        <a:t>F1</a:t>
                      </a:r>
                    </a:p>
                  </a:txBody>
                  <a:tcPr>
                    <a:solidFill>
                      <a:schemeClr val="tx1">
                        <a:lumMod val="40000"/>
                        <a:lumOff val="60000"/>
                      </a:schemeClr>
                    </a:solidFill>
                  </a:tcPr>
                </a:tc>
                <a:extLst>
                  <a:ext uri="{0D108BD9-81ED-4DB2-BD59-A6C34878D82A}">
                    <a16:rowId xmlns:a16="http://schemas.microsoft.com/office/drawing/2014/main" val="2226144000"/>
                  </a:ext>
                </a:extLst>
              </a:tr>
              <a:tr h="10682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800" b="1" i="0" u="none" strike="noStrike" cap="none" dirty="0">
                          <a:solidFill>
                            <a:schemeClr val="bg2"/>
                          </a:solidFill>
                          <a:effectLst/>
                          <a:latin typeface="Merriweather Sans"/>
                          <a:ea typeface="Merriweather Sans"/>
                          <a:cs typeface="Merriweather Sans"/>
                          <a:sym typeface="Merriweather Sans"/>
                        </a:rPr>
                        <a:t>Random Forest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000" dirty="0" err="1">
                          <a:solidFill>
                            <a:schemeClr val="bg2"/>
                          </a:solidFill>
                        </a:rPr>
                        <a:t>TfidfVectorizer</a:t>
                      </a:r>
                      <a:endParaRPr lang="en-GB" sz="2000" b="1" dirty="0">
                        <a:solidFill>
                          <a:schemeClr val="bg2"/>
                        </a:solidFill>
                        <a:effectLst/>
                      </a:endParaRPr>
                    </a:p>
                  </a:txBody>
                  <a:tcPr anchor="ctr"/>
                </a:tc>
                <a:tc>
                  <a:txBody>
                    <a:bodyPr/>
                    <a:lstStyle/>
                    <a:p>
                      <a:r>
                        <a:rPr lang="en-GB" sz="2000" dirty="0" err="1">
                          <a:solidFill>
                            <a:schemeClr val="bg2"/>
                          </a:solidFill>
                        </a:rPr>
                        <a:t>n_estimators</a:t>
                      </a:r>
                      <a:r>
                        <a:rPr lang="en-GB" sz="2000" dirty="0">
                          <a:solidFill>
                            <a:schemeClr val="bg2"/>
                          </a:solidFill>
                        </a:rPr>
                        <a:t>=200, </a:t>
                      </a:r>
                      <a:r>
                        <a:rPr lang="en-GB" sz="2000" dirty="0" err="1">
                          <a:solidFill>
                            <a:schemeClr val="bg2"/>
                          </a:solidFill>
                        </a:rPr>
                        <a:t>class_weight</a:t>
                      </a:r>
                      <a:r>
                        <a:rPr lang="en-GB" sz="2000" dirty="0">
                          <a:solidFill>
                            <a:schemeClr val="bg2"/>
                          </a:solidFill>
                        </a:rPr>
                        <a:t>='balanced')</a:t>
                      </a:r>
                      <a:endParaRPr lang="en-US" sz="20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0.7230</a:t>
                      </a:r>
                      <a:endParaRPr lang="en-US" sz="2800" b="0" i="0" u="none" strike="noStrike" cap="none" dirty="0">
                        <a:solidFill>
                          <a:schemeClr val="bg2"/>
                        </a:solidFill>
                        <a:effectLst/>
                        <a:latin typeface="+mn-lt"/>
                        <a:ea typeface="+mn-ea"/>
                        <a:cs typeface="+mn-cs"/>
                        <a:sym typeface="Arial"/>
                      </a:endParaRPr>
                    </a:p>
                  </a:txBody>
                  <a:tcPr>
                    <a:solidFill>
                      <a:srgbClr val="92D050"/>
                    </a:solidFill>
                  </a:tcPr>
                </a:tc>
                <a:tc>
                  <a:txBody>
                    <a:bodyPr/>
                    <a:lstStyle/>
                    <a:p>
                      <a:r>
                        <a:rPr lang="en-GB" sz="2800" b="0" i="0" u="none" strike="noStrike" cap="none" dirty="0">
                          <a:solidFill>
                            <a:schemeClr val="bg2"/>
                          </a:solidFill>
                          <a:effectLst/>
                          <a:latin typeface="+mn-lt"/>
                          <a:ea typeface="+mn-ea"/>
                          <a:cs typeface="+mn-cs"/>
                          <a:sym typeface="Arial"/>
                        </a:rPr>
                        <a:t>0.7321</a:t>
                      </a:r>
                      <a:endParaRPr lang="en-US" sz="2800" b="0" i="0" u="none" strike="noStrike" cap="none" dirty="0">
                        <a:solidFill>
                          <a:schemeClr val="bg2"/>
                        </a:solidFill>
                        <a:effectLst/>
                        <a:latin typeface="+mn-lt"/>
                        <a:ea typeface="+mn-ea"/>
                        <a:cs typeface="+mn-cs"/>
                        <a:sym typeface="Arial"/>
                      </a:endParaRPr>
                    </a:p>
                  </a:txBody>
                  <a:tcPr>
                    <a:solidFill>
                      <a:srgbClr val="92D050"/>
                    </a:solidFill>
                  </a:tcPr>
                </a:tc>
                <a:tc>
                  <a:txBody>
                    <a:bodyPr/>
                    <a:lstStyle/>
                    <a:p>
                      <a:r>
                        <a:rPr lang="en-GB" sz="2800" b="0" i="0" u="none" strike="noStrike" cap="none" dirty="0">
                          <a:solidFill>
                            <a:schemeClr val="bg2"/>
                          </a:solidFill>
                          <a:effectLst/>
                          <a:latin typeface="+mn-lt"/>
                          <a:ea typeface="+mn-ea"/>
                          <a:cs typeface="+mn-cs"/>
                          <a:sym typeface="Arial"/>
                        </a:rPr>
                        <a:t>0.6413 </a:t>
                      </a:r>
                      <a:endParaRPr lang="en-US" sz="2800" b="0" i="0" u="none" strike="noStrike" cap="none" dirty="0">
                        <a:solidFill>
                          <a:schemeClr val="bg2"/>
                        </a:solidFill>
                        <a:effectLst/>
                        <a:latin typeface="+mn-lt"/>
                        <a:ea typeface="+mn-ea"/>
                        <a:cs typeface="+mn-cs"/>
                        <a:sym typeface="Arial"/>
                      </a:endParaRPr>
                    </a:p>
                  </a:txBody>
                  <a:tcPr/>
                </a:tc>
                <a:tc>
                  <a:txBody>
                    <a:bodyPr/>
                    <a:lstStyle/>
                    <a:p>
                      <a:r>
                        <a:rPr lang="en-GB" sz="2800" b="0" i="0" u="none" strike="noStrike" cap="none" dirty="0">
                          <a:solidFill>
                            <a:schemeClr val="bg2"/>
                          </a:solidFill>
                          <a:effectLst/>
                          <a:latin typeface="+mn-lt"/>
                          <a:ea typeface="+mn-ea"/>
                          <a:cs typeface="+mn-cs"/>
                          <a:sym typeface="Arial"/>
                        </a:rPr>
                        <a:t>0.7321</a:t>
                      </a:r>
                      <a:endParaRPr lang="en-US" sz="2800" b="0" i="0" u="none" strike="noStrike" cap="none" dirty="0">
                        <a:solidFill>
                          <a:schemeClr val="bg2"/>
                        </a:solidFill>
                        <a:effectLst/>
                        <a:latin typeface="+mn-lt"/>
                        <a:ea typeface="+mn-ea"/>
                        <a:cs typeface="+mn-cs"/>
                        <a:sym typeface="Arial"/>
                      </a:endParaRPr>
                    </a:p>
                  </a:txBody>
                  <a:tcPr>
                    <a:solidFill>
                      <a:srgbClr val="92D050"/>
                    </a:solidFill>
                  </a:tcPr>
                </a:tc>
                <a:tc>
                  <a:txBody>
                    <a:bodyPr/>
                    <a:lstStyle/>
                    <a:p>
                      <a:r>
                        <a:rPr lang="en-GB" sz="2800" b="0" i="0" u="none" strike="noStrike" cap="none" dirty="0">
                          <a:solidFill>
                            <a:schemeClr val="bg2"/>
                          </a:solidFill>
                          <a:effectLst/>
                          <a:latin typeface="+mn-lt"/>
                          <a:ea typeface="+mn-ea"/>
                          <a:cs typeface="+mn-cs"/>
                          <a:sym typeface="Arial"/>
                        </a:rPr>
                        <a:t>0.6369</a:t>
                      </a:r>
                      <a:endParaRPr lang="en-US" sz="2800" b="0" i="0" u="none" strike="noStrike" cap="none" dirty="0">
                        <a:solidFill>
                          <a:schemeClr val="bg2"/>
                        </a:solidFill>
                        <a:effectLst/>
                        <a:latin typeface="+mn-lt"/>
                        <a:ea typeface="+mn-ea"/>
                        <a:cs typeface="+mn-cs"/>
                        <a:sym typeface="Arial"/>
                      </a:endParaRPr>
                    </a:p>
                  </a:txBody>
                  <a:tcPr/>
                </a:tc>
                <a:extLst>
                  <a:ext uri="{0D108BD9-81ED-4DB2-BD59-A6C34878D82A}">
                    <a16:rowId xmlns:a16="http://schemas.microsoft.com/office/drawing/2014/main" val="2969664739"/>
                  </a:ext>
                </a:extLst>
              </a:tr>
              <a:tr h="10682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800" b="1" i="0" u="none" strike="noStrike" cap="none" dirty="0" err="1">
                          <a:solidFill>
                            <a:schemeClr val="bg2"/>
                          </a:solidFill>
                          <a:effectLst/>
                          <a:latin typeface="Merriweather Sans"/>
                          <a:ea typeface="Merriweather Sans"/>
                          <a:cs typeface="Merriweather Sans"/>
                          <a:sym typeface="Merriweather Sans"/>
                        </a:rPr>
                        <a:t>LogisticRegression</a:t>
                      </a:r>
                      <a:r>
                        <a:rPr lang="en-GB" sz="2800" b="1" i="0" u="none" strike="noStrike" cap="none" dirty="0">
                          <a:solidFill>
                            <a:schemeClr val="bg2"/>
                          </a:solidFill>
                          <a:effectLst/>
                          <a:latin typeface="Merriweather Sans"/>
                          <a:ea typeface="Merriweather Sans"/>
                          <a:cs typeface="Merriweather Sans"/>
                          <a:sym typeface="Merriweather Sans"/>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000" dirty="0" err="1">
                          <a:solidFill>
                            <a:schemeClr val="bg2"/>
                          </a:solidFill>
                        </a:rPr>
                        <a:t>TfidfVectorizer</a:t>
                      </a:r>
                      <a:endParaRPr lang="en-GB" sz="2000" dirty="0">
                        <a:solidFill>
                          <a:schemeClr val="bg2"/>
                        </a:solidFil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000" b="1" dirty="0">
                          <a:solidFill>
                            <a:schemeClr val="bg2"/>
                          </a:solidFill>
                          <a:effectLst/>
                        </a:rPr>
                        <a:t>on review body</a:t>
                      </a:r>
                    </a:p>
                  </a:txBody>
                  <a:tcPr anchor="ctr"/>
                </a:tc>
                <a:tc>
                  <a:txBody>
                    <a:bodyPr/>
                    <a:lstStyle/>
                    <a:p>
                      <a:r>
                        <a:rPr lang="en-GB" sz="2000" dirty="0">
                          <a:solidFill>
                            <a:schemeClr val="bg2"/>
                          </a:solidFill>
                        </a:rPr>
                        <a:t>solver='</a:t>
                      </a:r>
                      <a:r>
                        <a:rPr lang="en-GB" sz="2000" dirty="0" err="1">
                          <a:solidFill>
                            <a:schemeClr val="bg2"/>
                          </a:solidFill>
                        </a:rPr>
                        <a:t>lbfgs</a:t>
                      </a:r>
                      <a:r>
                        <a:rPr lang="en-GB" sz="2000" dirty="0">
                          <a:solidFill>
                            <a:schemeClr val="bg2"/>
                          </a:solidFill>
                        </a:rPr>
                        <a:t>', </a:t>
                      </a:r>
                      <a:r>
                        <a:rPr lang="en-GB" sz="2000" dirty="0" err="1">
                          <a:solidFill>
                            <a:schemeClr val="bg2"/>
                          </a:solidFill>
                        </a:rPr>
                        <a:t>multi_class</a:t>
                      </a:r>
                      <a:r>
                        <a:rPr lang="en-GB" sz="2000" dirty="0">
                          <a:solidFill>
                            <a:schemeClr val="bg2"/>
                          </a:solidFill>
                        </a:rPr>
                        <a:t>='</a:t>
                      </a:r>
                      <a:r>
                        <a:rPr lang="en-GB" sz="2000" dirty="0" err="1">
                          <a:solidFill>
                            <a:schemeClr val="bg2"/>
                          </a:solidFill>
                        </a:rPr>
                        <a:t>ovr</a:t>
                      </a:r>
                      <a:r>
                        <a:rPr lang="en-GB" sz="2000" dirty="0">
                          <a:solidFill>
                            <a:schemeClr val="bg2"/>
                          </a:solidFill>
                        </a:rPr>
                        <a:t>', </a:t>
                      </a:r>
                      <a:r>
                        <a:rPr lang="en-GB" sz="2000" dirty="0" err="1">
                          <a:solidFill>
                            <a:schemeClr val="bg2"/>
                          </a:solidFill>
                        </a:rPr>
                        <a:t>max_iter</a:t>
                      </a:r>
                      <a:r>
                        <a:rPr lang="en-GB" sz="2000" dirty="0">
                          <a:solidFill>
                            <a:schemeClr val="bg2"/>
                          </a:solidFill>
                        </a:rPr>
                        <a:t>=1000, </a:t>
                      </a:r>
                      <a:r>
                        <a:rPr lang="en-GB" sz="2000" dirty="0" err="1">
                          <a:solidFill>
                            <a:schemeClr val="bg2"/>
                          </a:solidFill>
                        </a:rPr>
                        <a:t>class_weight</a:t>
                      </a:r>
                      <a:r>
                        <a:rPr lang="en-GB" sz="2000" dirty="0">
                          <a:solidFill>
                            <a:schemeClr val="bg2"/>
                          </a:solidFill>
                        </a:rPr>
                        <a:t>='balanced')</a:t>
                      </a:r>
                      <a:endParaRPr lang="en-US" sz="2000" dirty="0">
                        <a:solidFill>
                          <a:schemeClr val="bg2"/>
                        </a:solidFill>
                      </a:endParaRPr>
                    </a:p>
                  </a:txBody>
                  <a:tcPr/>
                </a:tc>
                <a:tc>
                  <a:txBody>
                    <a:bodyPr/>
                    <a:lstStyle/>
                    <a:p>
                      <a:r>
                        <a:rPr lang="en-GB" sz="2800" b="0" i="0" u="none" strike="noStrike" cap="none" dirty="0">
                          <a:solidFill>
                            <a:schemeClr val="bg2"/>
                          </a:solidFill>
                          <a:effectLst/>
                          <a:latin typeface="+mn-lt"/>
                          <a:ea typeface="+mn-ea"/>
                          <a:cs typeface="+mn-cs"/>
                          <a:sym typeface="Arial"/>
                        </a:rPr>
                        <a:t>0.6792</a:t>
                      </a:r>
                      <a:endParaRPr lang="en-US" sz="2800" dirty="0">
                        <a:solidFill>
                          <a:schemeClr val="bg2"/>
                        </a:solidFill>
                      </a:endParaRPr>
                    </a:p>
                  </a:txBody>
                  <a:tcPr>
                    <a:solidFill>
                      <a:srgbClr val="FFFFFF"/>
                    </a:solidFill>
                  </a:tcPr>
                </a:tc>
                <a:tc>
                  <a:txBody>
                    <a:bodyPr/>
                    <a:lstStyle/>
                    <a:p>
                      <a:r>
                        <a:rPr lang="en-GB" sz="2800" b="0" i="0" u="none" strike="noStrike" cap="none" dirty="0">
                          <a:solidFill>
                            <a:schemeClr val="bg2"/>
                          </a:solidFill>
                          <a:effectLst/>
                          <a:latin typeface="+mn-lt"/>
                          <a:ea typeface="+mn-ea"/>
                          <a:cs typeface="+mn-cs"/>
                          <a:sym typeface="Arial"/>
                        </a:rPr>
                        <a:t>0.6992</a:t>
                      </a:r>
                      <a:endParaRPr lang="en-US" sz="2800" dirty="0">
                        <a:solidFill>
                          <a:schemeClr val="bg2"/>
                        </a:solidFill>
                      </a:endParaRPr>
                    </a:p>
                  </a:txBody>
                  <a:tcPr>
                    <a:solidFill>
                      <a:srgbClr val="FFFFFF"/>
                    </a:solidFill>
                  </a:tcPr>
                </a:tc>
                <a:tc>
                  <a:txBody>
                    <a:bodyPr/>
                    <a:lstStyle/>
                    <a:p>
                      <a:r>
                        <a:rPr lang="en-GB" sz="2800" b="0" i="0" u="none" strike="noStrike" cap="none" dirty="0">
                          <a:solidFill>
                            <a:schemeClr val="bg2"/>
                          </a:solidFill>
                          <a:effectLst/>
                          <a:latin typeface="+mn-lt"/>
                          <a:ea typeface="+mn-ea"/>
                          <a:cs typeface="+mn-cs"/>
                          <a:sym typeface="Arial"/>
                        </a:rPr>
                        <a:t>0.7142    </a:t>
                      </a:r>
                      <a:endParaRPr lang="en-US" sz="2800" dirty="0">
                        <a:solidFill>
                          <a:schemeClr val="bg2"/>
                        </a:solidFill>
                      </a:endParaRPr>
                    </a:p>
                  </a:txBody>
                  <a:tcPr>
                    <a:solidFill>
                      <a:srgbClr val="92D050"/>
                    </a:solidFill>
                  </a:tcPr>
                </a:tc>
                <a:tc>
                  <a:txBody>
                    <a:bodyPr/>
                    <a:lstStyle/>
                    <a:p>
                      <a:r>
                        <a:rPr lang="en-GB" sz="2800" b="0" i="0" u="none" strike="noStrike" cap="none" dirty="0">
                          <a:solidFill>
                            <a:schemeClr val="bg2"/>
                          </a:solidFill>
                          <a:effectLst/>
                          <a:latin typeface="+mn-lt"/>
                          <a:ea typeface="+mn-ea"/>
                          <a:cs typeface="+mn-cs"/>
                          <a:sym typeface="Arial"/>
                        </a:rPr>
                        <a:t>0.6992  </a:t>
                      </a:r>
                      <a:endParaRPr lang="en-US" sz="2800" dirty="0">
                        <a:solidFill>
                          <a:schemeClr val="bg2"/>
                        </a:solidFill>
                      </a:endParaRPr>
                    </a:p>
                  </a:txBody>
                  <a:tcPr>
                    <a:solidFill>
                      <a:srgbClr val="FFFFFF"/>
                    </a:solidFill>
                  </a:tcPr>
                </a:tc>
                <a:tc>
                  <a:txBody>
                    <a:bodyPr/>
                    <a:lstStyle/>
                    <a:p>
                      <a:r>
                        <a:rPr lang="en-GB" sz="2800" b="0" i="0" u="none" strike="noStrike" cap="none" dirty="0">
                          <a:solidFill>
                            <a:schemeClr val="bg2"/>
                          </a:solidFill>
                          <a:effectLst/>
                          <a:latin typeface="+mn-lt"/>
                          <a:ea typeface="+mn-ea"/>
                          <a:cs typeface="+mn-cs"/>
                          <a:sym typeface="Arial"/>
                        </a:rPr>
                        <a:t>0.7028 </a:t>
                      </a:r>
                      <a:endParaRPr lang="en-US" sz="2800" dirty="0">
                        <a:solidFill>
                          <a:schemeClr val="bg2"/>
                        </a:solidFill>
                      </a:endParaRPr>
                    </a:p>
                  </a:txBody>
                  <a:tcPr>
                    <a:solidFill>
                      <a:srgbClr val="92D050"/>
                    </a:solidFill>
                  </a:tcPr>
                </a:tc>
                <a:extLst>
                  <a:ext uri="{0D108BD9-81ED-4DB2-BD59-A6C34878D82A}">
                    <a16:rowId xmlns:a16="http://schemas.microsoft.com/office/drawing/2014/main" val="266605582"/>
                  </a:ext>
                </a:extLst>
              </a:tr>
            </a:tbl>
          </a:graphicData>
        </a:graphic>
      </p:graphicFrame>
      <p:pic>
        <p:nvPicPr>
          <p:cNvPr id="5" name="Picture 14" descr="/var/folders/dm/5wscl4b55096dg8t_c670xnc0000gn/T/com.microsoft.Powerpoint/WebArchiveCopyPasteTempFiles/p873">
            <a:extLst>
              <a:ext uri="{FF2B5EF4-FFF2-40B4-BE49-F238E27FC236}">
                <a16:creationId xmlns:a16="http://schemas.microsoft.com/office/drawing/2014/main" id="{13E9DB4D-50B2-3547-9EC1-C45B9E7E46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4628" y="8491082"/>
            <a:ext cx="4666194" cy="40798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DF1E015-C07C-3042-AE5B-91771B584AD0}"/>
              </a:ext>
            </a:extLst>
          </p:cNvPr>
          <p:cNvSpPr/>
          <p:nvPr/>
        </p:nvSpPr>
        <p:spPr>
          <a:xfrm>
            <a:off x="3853178" y="7683637"/>
            <a:ext cx="7914856" cy="707886"/>
          </a:xfrm>
          <a:prstGeom prst="rect">
            <a:avLst/>
          </a:prstGeom>
        </p:spPr>
        <p:txBody>
          <a:bodyPr wrap="square">
            <a:spAutoFit/>
          </a:bodyPr>
          <a:lstStyle/>
          <a:p>
            <a:r>
              <a:rPr lang="en-GB" sz="4000" b="1" dirty="0">
                <a:latin typeface="Merriweather Sans"/>
                <a:ea typeface="Merriweather Sans"/>
                <a:cs typeface="Merriweather Sans"/>
                <a:sym typeface="Merriweather Sans"/>
              </a:rPr>
              <a:t>Random Forest (multiple features)</a:t>
            </a:r>
            <a:endParaRPr lang="en-GB" sz="4000" b="1" dirty="0"/>
          </a:p>
        </p:txBody>
      </p:sp>
      <p:sp>
        <p:nvSpPr>
          <p:cNvPr id="7" name="Rectangle 6">
            <a:extLst>
              <a:ext uri="{FF2B5EF4-FFF2-40B4-BE49-F238E27FC236}">
                <a16:creationId xmlns:a16="http://schemas.microsoft.com/office/drawing/2014/main" id="{3A822328-ADA0-464B-ADFB-351B6215219B}"/>
              </a:ext>
            </a:extLst>
          </p:cNvPr>
          <p:cNvSpPr/>
          <p:nvPr/>
        </p:nvSpPr>
        <p:spPr>
          <a:xfrm>
            <a:off x="16245840" y="7683637"/>
            <a:ext cx="5547360" cy="707886"/>
          </a:xfrm>
          <a:prstGeom prst="rect">
            <a:avLst/>
          </a:prstGeom>
        </p:spPr>
        <p:txBody>
          <a:bodyPr wrap="square">
            <a:spAutoFit/>
          </a:bodyPr>
          <a:lstStyle/>
          <a:p>
            <a:r>
              <a:rPr lang="en-GB" sz="4000" b="1" dirty="0">
                <a:latin typeface="Merriweather Sans"/>
                <a:ea typeface="Merriweather Sans"/>
                <a:cs typeface="Merriweather Sans"/>
                <a:sym typeface="Merriweather Sans"/>
              </a:rPr>
              <a:t>Logistic Regression TFIDF </a:t>
            </a:r>
            <a:endParaRPr lang="en-GB" sz="4000" b="1" dirty="0"/>
          </a:p>
        </p:txBody>
      </p:sp>
      <p:pic>
        <p:nvPicPr>
          <p:cNvPr id="6" name="Picture 5">
            <a:extLst>
              <a:ext uri="{FF2B5EF4-FFF2-40B4-BE49-F238E27FC236}">
                <a16:creationId xmlns:a16="http://schemas.microsoft.com/office/drawing/2014/main" id="{DD445D12-6121-BB42-8DE2-6B7E943D9F03}"/>
              </a:ext>
            </a:extLst>
          </p:cNvPr>
          <p:cNvPicPr>
            <a:picLocks noChangeAspect="1"/>
          </p:cNvPicPr>
          <p:nvPr/>
        </p:nvPicPr>
        <p:blipFill>
          <a:blip r:embed="rId4"/>
          <a:stretch>
            <a:fillRect/>
          </a:stretch>
        </p:blipFill>
        <p:spPr>
          <a:xfrm>
            <a:off x="4281362" y="8837930"/>
            <a:ext cx="7058488" cy="3279140"/>
          </a:xfrm>
          <a:prstGeom prst="rect">
            <a:avLst/>
          </a:prstGeom>
        </p:spPr>
      </p:pic>
    </p:spTree>
    <p:extLst>
      <p:ext uri="{BB962C8B-B14F-4D97-AF65-F5344CB8AC3E}">
        <p14:creationId xmlns:p14="http://schemas.microsoft.com/office/powerpoint/2010/main" val="2080858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631FF03-CCE5-8B48-88E8-B73D411B3B1C}"/>
              </a:ext>
            </a:extLst>
          </p:cNvPr>
          <p:cNvSpPr/>
          <p:nvPr/>
        </p:nvSpPr>
        <p:spPr>
          <a:xfrm>
            <a:off x="1212850" y="1123735"/>
            <a:ext cx="22377400" cy="836447"/>
          </a:xfrm>
          <a:prstGeom prst="rect">
            <a:avLst/>
          </a:prstGeom>
        </p:spPr>
        <p:txBody>
          <a:bodyPr wrap="square">
            <a:spAutoFit/>
          </a:bodyPr>
          <a:lstStyle/>
          <a:p>
            <a:pPr lvl="0">
              <a:lnSpc>
                <a:spcPct val="80000"/>
              </a:lnSpc>
              <a:buClr>
                <a:srgbClr val="212121"/>
              </a:buClr>
              <a:buSzPts val="2800"/>
            </a:pPr>
            <a:r>
              <a:rPr lang="it-IT" sz="6000" b="1" dirty="0">
                <a:solidFill>
                  <a:srgbClr val="212121"/>
                </a:solidFill>
                <a:latin typeface="Montserrat"/>
                <a:ea typeface="Montserrat"/>
                <a:cs typeface="Montserrat"/>
                <a:sym typeface="Montserrat"/>
              </a:rPr>
              <a:t>Model: </a:t>
            </a:r>
            <a:r>
              <a:rPr lang="it-IT" sz="6000" b="1" dirty="0" err="1">
                <a:solidFill>
                  <a:srgbClr val="212121"/>
                </a:solidFill>
                <a:latin typeface="Montserrat"/>
                <a:ea typeface="Montserrat"/>
                <a:cs typeface="Montserrat"/>
                <a:sym typeface="Montserrat"/>
              </a:rPr>
              <a:t>Binary</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problem</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Predict</a:t>
            </a:r>
            <a:r>
              <a:rPr lang="it-IT" sz="6000" b="1" dirty="0">
                <a:solidFill>
                  <a:srgbClr val="212121"/>
                </a:solidFill>
                <a:latin typeface="Montserrat"/>
                <a:ea typeface="Montserrat"/>
                <a:cs typeface="Montserrat"/>
                <a:sym typeface="Montserrat"/>
              </a:rPr>
              <a:t> high or </a:t>
            </a:r>
            <a:r>
              <a:rPr lang="it-IT" sz="6000" b="1" dirty="0" err="1">
                <a:solidFill>
                  <a:srgbClr val="212121"/>
                </a:solidFill>
                <a:latin typeface="Montserrat"/>
                <a:ea typeface="Montserrat"/>
                <a:cs typeface="Montserrat"/>
                <a:sym typeface="Montserrat"/>
              </a:rPr>
              <a:t>low</a:t>
            </a:r>
            <a:r>
              <a:rPr lang="it-IT" sz="6000" b="1" dirty="0">
                <a:solidFill>
                  <a:srgbClr val="212121"/>
                </a:solidFill>
                <a:latin typeface="Montserrat"/>
                <a:ea typeface="Montserrat"/>
                <a:cs typeface="Montserrat"/>
                <a:sym typeface="Montserrat"/>
              </a:rPr>
              <a:t>)</a:t>
            </a:r>
          </a:p>
        </p:txBody>
      </p:sp>
      <p:graphicFrame>
        <p:nvGraphicFramePr>
          <p:cNvPr id="5" name="Table 4">
            <a:extLst>
              <a:ext uri="{FF2B5EF4-FFF2-40B4-BE49-F238E27FC236}">
                <a16:creationId xmlns:a16="http://schemas.microsoft.com/office/drawing/2014/main" id="{1EA9FC3B-77A2-8D40-A1DB-A6951F4AF6E7}"/>
              </a:ext>
            </a:extLst>
          </p:cNvPr>
          <p:cNvGraphicFramePr>
            <a:graphicFrameLocks noGrp="1"/>
          </p:cNvGraphicFramePr>
          <p:nvPr>
            <p:extLst>
              <p:ext uri="{D42A27DB-BD31-4B8C-83A1-F6EECF244321}">
                <p14:modId xmlns:p14="http://schemas.microsoft.com/office/powerpoint/2010/main" val="1744831474"/>
              </p:ext>
            </p:extLst>
          </p:nvPr>
        </p:nvGraphicFramePr>
        <p:xfrm>
          <a:off x="1212849" y="2737739"/>
          <a:ext cx="22377401" cy="6979920"/>
        </p:xfrm>
        <a:graphic>
          <a:graphicData uri="http://schemas.openxmlformats.org/drawingml/2006/table">
            <a:tbl>
              <a:tblPr firstRow="1" bandRow="1">
                <a:tableStyleId>{5940675A-B579-460E-94D1-54222C63F5DA}</a:tableStyleId>
              </a:tblPr>
              <a:tblGrid>
                <a:gridCol w="3867298">
                  <a:extLst>
                    <a:ext uri="{9D8B030D-6E8A-4147-A177-3AD203B41FA5}">
                      <a16:colId xmlns:a16="http://schemas.microsoft.com/office/drawing/2014/main" val="1320121035"/>
                    </a:ext>
                  </a:extLst>
                </a:gridCol>
                <a:gridCol w="6926323">
                  <a:extLst>
                    <a:ext uri="{9D8B030D-6E8A-4147-A177-3AD203B41FA5}">
                      <a16:colId xmlns:a16="http://schemas.microsoft.com/office/drawing/2014/main" val="3229831757"/>
                    </a:ext>
                  </a:extLst>
                </a:gridCol>
                <a:gridCol w="2403164">
                  <a:extLst>
                    <a:ext uri="{9D8B030D-6E8A-4147-A177-3AD203B41FA5}">
                      <a16:colId xmlns:a16="http://schemas.microsoft.com/office/drawing/2014/main" val="3350301363"/>
                    </a:ext>
                  </a:extLst>
                </a:gridCol>
                <a:gridCol w="2545519">
                  <a:extLst>
                    <a:ext uri="{9D8B030D-6E8A-4147-A177-3AD203B41FA5}">
                      <a16:colId xmlns:a16="http://schemas.microsoft.com/office/drawing/2014/main" val="4254517489"/>
                    </a:ext>
                  </a:extLst>
                </a:gridCol>
                <a:gridCol w="2545519">
                  <a:extLst>
                    <a:ext uri="{9D8B030D-6E8A-4147-A177-3AD203B41FA5}">
                      <a16:colId xmlns:a16="http://schemas.microsoft.com/office/drawing/2014/main" val="4233232639"/>
                    </a:ext>
                  </a:extLst>
                </a:gridCol>
                <a:gridCol w="2545519">
                  <a:extLst>
                    <a:ext uri="{9D8B030D-6E8A-4147-A177-3AD203B41FA5}">
                      <a16:colId xmlns:a16="http://schemas.microsoft.com/office/drawing/2014/main" val="1059067125"/>
                    </a:ext>
                  </a:extLst>
                </a:gridCol>
                <a:gridCol w="1544059">
                  <a:extLst>
                    <a:ext uri="{9D8B030D-6E8A-4147-A177-3AD203B41FA5}">
                      <a16:colId xmlns:a16="http://schemas.microsoft.com/office/drawing/2014/main" val="3975427436"/>
                    </a:ext>
                  </a:extLst>
                </a:gridCol>
              </a:tblGrid>
              <a:tr h="1068211">
                <a:tc>
                  <a:txBody>
                    <a:bodyPr/>
                    <a:lstStyle/>
                    <a:p>
                      <a:r>
                        <a:rPr lang="en-US" sz="2400" dirty="0">
                          <a:solidFill>
                            <a:schemeClr val="tx2">
                              <a:lumMod val="10000"/>
                            </a:schemeClr>
                          </a:solidFill>
                        </a:rPr>
                        <a:t>Model</a:t>
                      </a:r>
                    </a:p>
                  </a:txBody>
                  <a:tcPr>
                    <a:solidFill>
                      <a:schemeClr val="tx1">
                        <a:lumMod val="40000"/>
                        <a:lumOff val="60000"/>
                      </a:schemeClr>
                    </a:solidFill>
                  </a:tcPr>
                </a:tc>
                <a:tc>
                  <a:txBody>
                    <a:bodyPr/>
                    <a:lstStyle/>
                    <a:p>
                      <a:r>
                        <a:rPr lang="en-US" sz="2400" dirty="0">
                          <a:solidFill>
                            <a:schemeClr val="tx2">
                              <a:lumMod val="10000"/>
                            </a:schemeClr>
                          </a:solidFill>
                        </a:rPr>
                        <a:t>Parameters</a:t>
                      </a:r>
                    </a:p>
                  </a:txBody>
                  <a:tcPr>
                    <a:solidFill>
                      <a:schemeClr val="tx1">
                        <a:lumMod val="40000"/>
                        <a:lumOff val="60000"/>
                      </a:schemeClr>
                    </a:solidFill>
                  </a:tcPr>
                </a:tc>
                <a:tc>
                  <a:txBody>
                    <a:bodyPr/>
                    <a:lstStyle/>
                    <a:p>
                      <a:r>
                        <a:rPr lang="en-US" sz="2400" dirty="0">
                          <a:solidFill>
                            <a:schemeClr val="tx2">
                              <a:lumMod val="10000"/>
                            </a:schemeClr>
                          </a:solidFill>
                        </a:rPr>
                        <a:t>Cross Val Train</a:t>
                      </a:r>
                    </a:p>
                    <a:p>
                      <a:r>
                        <a:rPr lang="en-US" sz="2400" dirty="0">
                          <a:solidFill>
                            <a:schemeClr val="tx2">
                              <a:lumMod val="10000"/>
                            </a:schemeClr>
                          </a:solidFill>
                        </a:rPr>
                        <a:t>(Accuracy)</a:t>
                      </a:r>
                    </a:p>
                  </a:txBody>
                  <a:tcPr>
                    <a:solidFill>
                      <a:schemeClr val="tx1">
                        <a:lumMod val="40000"/>
                        <a:lumOff val="60000"/>
                      </a:schemeClr>
                    </a:solidFill>
                  </a:tcPr>
                </a:tc>
                <a:tc>
                  <a:txBody>
                    <a:bodyPr/>
                    <a:lstStyle/>
                    <a:p>
                      <a:r>
                        <a:rPr lang="en-US" sz="2400" dirty="0">
                          <a:solidFill>
                            <a:schemeClr val="tx2">
                              <a:lumMod val="10000"/>
                            </a:schemeClr>
                          </a:solidFill>
                        </a:rPr>
                        <a:t>Test set</a:t>
                      </a:r>
                    </a:p>
                    <a:p>
                      <a:r>
                        <a:rPr lang="en-US" sz="2400" dirty="0">
                          <a:solidFill>
                            <a:schemeClr val="tx2">
                              <a:lumMod val="10000"/>
                            </a:schemeClr>
                          </a:solidFill>
                        </a:rPr>
                        <a:t>(Accuracy)</a:t>
                      </a:r>
                    </a:p>
                  </a:txBody>
                  <a:tcPr>
                    <a:solidFill>
                      <a:schemeClr val="tx1">
                        <a:lumMod val="40000"/>
                        <a:lumOff val="60000"/>
                      </a:schemeClr>
                    </a:solidFill>
                  </a:tcPr>
                </a:tc>
                <a:tc>
                  <a:txBody>
                    <a:bodyPr/>
                    <a:lstStyle/>
                    <a:p>
                      <a:r>
                        <a:rPr lang="en-US" sz="2400" dirty="0">
                          <a:solidFill>
                            <a:schemeClr val="tx2">
                              <a:lumMod val="10000"/>
                            </a:schemeClr>
                          </a:solidFill>
                        </a:rPr>
                        <a:t>Weighted Average </a:t>
                      </a:r>
                    </a:p>
                    <a:p>
                      <a:r>
                        <a:rPr lang="en-US" sz="2400" dirty="0">
                          <a:solidFill>
                            <a:schemeClr val="tx2">
                              <a:lumMod val="10000"/>
                            </a:schemeClr>
                          </a:solidFill>
                        </a:rPr>
                        <a:t>(Precision)</a:t>
                      </a:r>
                    </a:p>
                  </a:txBody>
                  <a:tcPr>
                    <a:solidFill>
                      <a:schemeClr val="tx1">
                        <a:lumMod val="40000"/>
                        <a:lumOff val="60000"/>
                      </a:schemeClr>
                    </a:solidFill>
                  </a:tcPr>
                </a:tc>
                <a:tc>
                  <a:txBody>
                    <a:bodyPr/>
                    <a:lstStyle/>
                    <a:p>
                      <a:r>
                        <a:rPr lang="en-US" sz="2400" dirty="0">
                          <a:solidFill>
                            <a:schemeClr val="tx2">
                              <a:lumMod val="10000"/>
                            </a:schemeClr>
                          </a:solidFill>
                        </a:rPr>
                        <a:t>Weighted Average </a:t>
                      </a:r>
                    </a:p>
                    <a:p>
                      <a:r>
                        <a:rPr lang="en-US" sz="2400" dirty="0">
                          <a:solidFill>
                            <a:schemeClr val="tx2">
                              <a:lumMod val="10000"/>
                            </a:schemeClr>
                          </a:solidFill>
                        </a:rPr>
                        <a:t>(Recall)</a:t>
                      </a:r>
                    </a:p>
                    <a:p>
                      <a:endParaRPr lang="en-US" sz="2400" dirty="0">
                        <a:solidFill>
                          <a:schemeClr val="tx2">
                            <a:lumMod val="10000"/>
                          </a:schemeClr>
                        </a:solidFill>
                      </a:endParaRPr>
                    </a:p>
                  </a:txBody>
                  <a:tcPr>
                    <a:solidFill>
                      <a:schemeClr val="tx1">
                        <a:lumMod val="40000"/>
                        <a:lumOff val="60000"/>
                      </a:schemeClr>
                    </a:solidFill>
                  </a:tcPr>
                </a:tc>
                <a:tc>
                  <a:txBody>
                    <a:bodyPr/>
                    <a:lstStyle/>
                    <a:p>
                      <a:r>
                        <a:rPr lang="en-US" sz="2400" dirty="0">
                          <a:solidFill>
                            <a:schemeClr val="tx2">
                              <a:lumMod val="10000"/>
                            </a:schemeClr>
                          </a:solidFill>
                        </a:rPr>
                        <a:t>F1</a:t>
                      </a:r>
                    </a:p>
                  </a:txBody>
                  <a:tcPr>
                    <a:solidFill>
                      <a:schemeClr val="tx1">
                        <a:lumMod val="40000"/>
                        <a:lumOff val="60000"/>
                      </a:schemeClr>
                    </a:solidFill>
                  </a:tcPr>
                </a:tc>
                <a:extLst>
                  <a:ext uri="{0D108BD9-81ED-4DB2-BD59-A6C34878D82A}">
                    <a16:rowId xmlns:a16="http://schemas.microsoft.com/office/drawing/2014/main" val="1733133869"/>
                  </a:ext>
                </a:extLst>
              </a:tr>
              <a:tr h="10682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800" b="1" i="0" u="none" strike="noStrike" cap="none" dirty="0" err="1">
                          <a:solidFill>
                            <a:schemeClr val="bg2"/>
                          </a:solidFill>
                          <a:effectLst/>
                          <a:latin typeface="Merriweather Sans"/>
                          <a:ea typeface="Merriweather Sans"/>
                          <a:cs typeface="Merriweather Sans"/>
                          <a:sym typeface="Merriweather Sans"/>
                        </a:rPr>
                        <a:t>LogisticRegression</a:t>
                      </a:r>
                      <a:r>
                        <a:rPr lang="en-GB" sz="2800" b="1" i="0" u="none" strike="noStrike" cap="none" dirty="0">
                          <a:solidFill>
                            <a:schemeClr val="bg2"/>
                          </a:solidFill>
                          <a:effectLst/>
                          <a:latin typeface="Merriweather Sans"/>
                          <a:ea typeface="Merriweather Sans"/>
                          <a:cs typeface="Merriweather Sans"/>
                          <a:sym typeface="Merriweather Sans"/>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000" dirty="0" err="1">
                          <a:solidFill>
                            <a:schemeClr val="bg2"/>
                          </a:solidFill>
                        </a:rPr>
                        <a:t>TfidfVectorizer</a:t>
                      </a:r>
                      <a:endParaRPr lang="en-GB" sz="2000" b="1" dirty="0">
                        <a:solidFill>
                          <a:schemeClr val="bg2"/>
                        </a:solidFill>
                        <a:effectLst/>
                      </a:endParaRPr>
                    </a:p>
                    <a:p>
                      <a:endParaRPr lang="en-US" sz="2800" dirty="0">
                        <a:solidFill>
                          <a:schemeClr val="bg2"/>
                        </a:solidFill>
                      </a:endParaRPr>
                    </a:p>
                  </a:txBody>
                  <a:tcPr anchor="ctr"/>
                </a:tc>
                <a:tc>
                  <a:txBody>
                    <a:bodyPr/>
                    <a:lstStyle/>
                    <a:p>
                      <a:r>
                        <a:rPr lang="en-GB" sz="2000" dirty="0">
                          <a:solidFill>
                            <a:schemeClr val="bg2"/>
                          </a:solidFill>
                        </a:rPr>
                        <a:t>solver='</a:t>
                      </a:r>
                      <a:r>
                        <a:rPr lang="en-GB" sz="2000" dirty="0" err="1">
                          <a:solidFill>
                            <a:schemeClr val="bg2"/>
                          </a:solidFill>
                        </a:rPr>
                        <a:t>lbfgs</a:t>
                      </a:r>
                      <a:r>
                        <a:rPr lang="en-GB" sz="2000" dirty="0">
                          <a:solidFill>
                            <a:schemeClr val="bg2"/>
                          </a:solidFill>
                        </a:rPr>
                        <a:t>', </a:t>
                      </a:r>
                      <a:r>
                        <a:rPr lang="en-GB" sz="2000" dirty="0" err="1">
                          <a:solidFill>
                            <a:schemeClr val="bg2"/>
                          </a:solidFill>
                        </a:rPr>
                        <a:t>multi_class</a:t>
                      </a:r>
                      <a:r>
                        <a:rPr lang="en-GB" sz="2000" dirty="0">
                          <a:solidFill>
                            <a:schemeClr val="bg2"/>
                          </a:solidFill>
                        </a:rPr>
                        <a:t>='</a:t>
                      </a:r>
                      <a:r>
                        <a:rPr lang="en-GB" sz="2000" dirty="0" err="1">
                          <a:solidFill>
                            <a:schemeClr val="bg2"/>
                          </a:solidFill>
                        </a:rPr>
                        <a:t>ovr</a:t>
                      </a:r>
                      <a:r>
                        <a:rPr lang="en-GB" sz="2000" dirty="0">
                          <a:solidFill>
                            <a:schemeClr val="bg2"/>
                          </a:solidFill>
                        </a:rPr>
                        <a:t>', </a:t>
                      </a:r>
                      <a:r>
                        <a:rPr lang="en-GB" sz="2000" dirty="0" err="1">
                          <a:solidFill>
                            <a:schemeClr val="bg2"/>
                          </a:solidFill>
                        </a:rPr>
                        <a:t>max_iter</a:t>
                      </a:r>
                      <a:r>
                        <a:rPr lang="en-GB" sz="2000" dirty="0">
                          <a:solidFill>
                            <a:schemeClr val="bg2"/>
                          </a:solidFill>
                        </a:rPr>
                        <a:t>=1000, </a:t>
                      </a:r>
                      <a:r>
                        <a:rPr lang="en-GB" sz="2000" dirty="0" err="1">
                          <a:solidFill>
                            <a:schemeClr val="bg2"/>
                          </a:solidFill>
                        </a:rPr>
                        <a:t>class_weight</a:t>
                      </a:r>
                      <a:r>
                        <a:rPr lang="en-GB" sz="2000" dirty="0">
                          <a:solidFill>
                            <a:schemeClr val="bg2"/>
                          </a:solidFill>
                        </a:rPr>
                        <a:t>='balanced')</a:t>
                      </a:r>
                      <a:endParaRPr lang="en-US" sz="2000" dirty="0">
                        <a:solidFill>
                          <a:schemeClr val="bg2"/>
                        </a:solidFill>
                      </a:endParaRPr>
                    </a:p>
                  </a:txBody>
                  <a:tcPr/>
                </a:tc>
                <a:tc>
                  <a:txBody>
                    <a:bodyPr/>
                    <a:lstStyle/>
                    <a:p>
                      <a:r>
                        <a:rPr lang="en-GB" sz="2800" dirty="0"/>
                        <a:t>0.9130</a:t>
                      </a:r>
                      <a:endParaRPr lang="en-US" sz="2800" b="0" i="0" u="none" strike="noStrike" cap="none" dirty="0">
                        <a:solidFill>
                          <a:schemeClr val="tx1"/>
                        </a:solidFill>
                        <a:latin typeface="+mn-lt"/>
                        <a:ea typeface="+mn-ea"/>
                        <a:cs typeface="+mn-cs"/>
                        <a:sym typeface="Arial"/>
                      </a:endParaRPr>
                    </a:p>
                  </a:txBody>
                  <a:tcPr/>
                </a:tc>
                <a:tc>
                  <a:txBody>
                    <a:bodyPr/>
                    <a:lstStyle/>
                    <a:p>
                      <a:r>
                        <a:rPr lang="en-GB" sz="2800" dirty="0"/>
                        <a:t>0.9084</a:t>
                      </a:r>
                      <a:endParaRPr lang="en-US" sz="2800" b="0" i="0" u="none" strike="noStrike" cap="none" dirty="0">
                        <a:solidFill>
                          <a:schemeClr val="tx1"/>
                        </a:solidFill>
                        <a:latin typeface="+mn-lt"/>
                        <a:ea typeface="+mn-ea"/>
                        <a:cs typeface="+mn-cs"/>
                        <a:sym typeface="Arial"/>
                      </a:endParaRPr>
                    </a:p>
                  </a:txBody>
                  <a:tcPr/>
                </a:tc>
                <a:tc>
                  <a:txBody>
                    <a:bodyPr/>
                    <a:lstStyle/>
                    <a:p>
                      <a:r>
                        <a:rPr lang="en-GB" sz="2800" dirty="0"/>
                        <a:t>0.8992</a:t>
                      </a:r>
                      <a:endParaRPr lang="en-US" sz="2800" b="0" i="0" u="none" strike="noStrike" cap="none" dirty="0">
                        <a:solidFill>
                          <a:schemeClr val="tx1"/>
                        </a:solidFill>
                        <a:latin typeface="+mn-lt"/>
                        <a:ea typeface="+mn-ea"/>
                        <a:cs typeface="+mn-cs"/>
                        <a:sym typeface="Arial"/>
                      </a:endParaRPr>
                    </a:p>
                  </a:txBody>
                  <a:tcPr/>
                </a:tc>
                <a:tc>
                  <a:txBody>
                    <a:bodyPr/>
                    <a:lstStyle/>
                    <a:p>
                      <a:r>
                        <a:rPr lang="en-GB" sz="2800" dirty="0"/>
                        <a:t>0.9084 </a:t>
                      </a:r>
                      <a:endParaRPr lang="en-US" sz="2800" b="0" i="0" u="none" strike="noStrike" cap="none" dirty="0">
                        <a:solidFill>
                          <a:schemeClr val="tx1"/>
                        </a:solidFill>
                        <a:latin typeface="+mn-lt"/>
                        <a:ea typeface="+mn-ea"/>
                        <a:cs typeface="+mn-cs"/>
                        <a:sym typeface="Arial"/>
                      </a:endParaRPr>
                    </a:p>
                  </a:txBody>
                  <a:tcPr/>
                </a:tc>
                <a:tc>
                  <a:txBody>
                    <a:bodyPr/>
                    <a:lstStyle/>
                    <a:p>
                      <a:r>
                        <a:rPr lang="en-GB" sz="2800" dirty="0"/>
                        <a:t>0.9031</a:t>
                      </a:r>
                      <a:endParaRPr lang="en-US" sz="2800" b="0" i="0" u="none" strike="noStrike" cap="none" dirty="0">
                        <a:solidFill>
                          <a:schemeClr val="tx1"/>
                        </a:solidFill>
                        <a:latin typeface="+mn-lt"/>
                        <a:ea typeface="+mn-ea"/>
                        <a:cs typeface="+mn-cs"/>
                        <a:sym typeface="Arial"/>
                      </a:endParaRPr>
                    </a:p>
                  </a:txBody>
                  <a:tcPr>
                    <a:solidFill>
                      <a:srgbClr val="FFFFFF"/>
                    </a:solidFill>
                  </a:tcPr>
                </a:tc>
                <a:extLst>
                  <a:ext uri="{0D108BD9-81ED-4DB2-BD59-A6C34878D82A}">
                    <a16:rowId xmlns:a16="http://schemas.microsoft.com/office/drawing/2014/main" val="2355180750"/>
                  </a:ext>
                </a:extLst>
              </a:tr>
              <a:tr h="10682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800" b="1" i="0" u="none" strike="noStrike" cap="none" dirty="0">
                          <a:solidFill>
                            <a:schemeClr val="bg2"/>
                          </a:solidFill>
                          <a:effectLst/>
                          <a:latin typeface="Merriweather Sans"/>
                          <a:ea typeface="Merriweather Sans"/>
                          <a:cs typeface="Merriweather Sans"/>
                          <a:sym typeface="Merriweather Sans"/>
                        </a:rPr>
                        <a:t>Random Forest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000" dirty="0" err="1">
                          <a:solidFill>
                            <a:schemeClr val="bg2"/>
                          </a:solidFill>
                        </a:rPr>
                        <a:t>TfidfVectorizer</a:t>
                      </a:r>
                      <a:endParaRPr lang="en-GB" sz="2000" b="1" dirty="0">
                        <a:solidFill>
                          <a:schemeClr val="bg2"/>
                        </a:solidFill>
                        <a:effectLst/>
                      </a:endParaRPr>
                    </a:p>
                    <a:p>
                      <a:endParaRPr lang="en-US" sz="2800" dirty="0">
                        <a:solidFill>
                          <a:schemeClr val="bg2"/>
                        </a:solidFill>
                      </a:endParaRPr>
                    </a:p>
                  </a:txBody>
                  <a:tcPr anchor="ctr"/>
                </a:tc>
                <a:tc>
                  <a:txBody>
                    <a:bodyPr/>
                    <a:lstStyle/>
                    <a:p>
                      <a:r>
                        <a:rPr lang="en-GB" sz="2000" dirty="0" err="1">
                          <a:solidFill>
                            <a:schemeClr val="bg2"/>
                          </a:solidFill>
                        </a:rPr>
                        <a:t>n_estimators</a:t>
                      </a:r>
                      <a:r>
                        <a:rPr lang="en-GB" sz="2000" dirty="0">
                          <a:solidFill>
                            <a:schemeClr val="bg2"/>
                          </a:solidFill>
                        </a:rPr>
                        <a:t>=200, </a:t>
                      </a:r>
                      <a:r>
                        <a:rPr lang="en-GB" sz="2000" dirty="0" err="1">
                          <a:solidFill>
                            <a:schemeClr val="bg2"/>
                          </a:solidFill>
                        </a:rPr>
                        <a:t>class_weight</a:t>
                      </a:r>
                      <a:r>
                        <a:rPr lang="en-GB" sz="2000" dirty="0">
                          <a:solidFill>
                            <a:schemeClr val="bg2"/>
                          </a:solidFill>
                        </a:rPr>
                        <a:t>='balanced')</a:t>
                      </a:r>
                      <a:endParaRPr lang="en-US" sz="2000" dirty="0">
                        <a:solidFill>
                          <a:schemeClr val="bg2"/>
                        </a:solidFill>
                      </a:endParaRPr>
                    </a:p>
                  </a:txBody>
                  <a:tcPr/>
                </a:tc>
                <a:tc>
                  <a:txBody>
                    <a:bodyPr/>
                    <a:lstStyle/>
                    <a:p>
                      <a:r>
                        <a:rPr lang="en-GB" sz="2800" dirty="0"/>
                        <a:t>0.9272</a:t>
                      </a:r>
                      <a:endParaRPr lang="en-US" sz="2800" b="0" i="0" u="none" strike="noStrike" cap="none" dirty="0">
                        <a:solidFill>
                          <a:schemeClr val="tx1"/>
                        </a:solidFill>
                        <a:latin typeface="+mn-lt"/>
                        <a:ea typeface="+mn-ea"/>
                        <a:cs typeface="+mn-cs"/>
                        <a:sym typeface="Arial"/>
                      </a:endParaRPr>
                    </a:p>
                  </a:txBody>
                  <a:tcPr/>
                </a:tc>
                <a:tc>
                  <a:txBody>
                    <a:bodyPr/>
                    <a:lstStyle/>
                    <a:p>
                      <a:r>
                        <a:rPr lang="en-GB" sz="2800" dirty="0"/>
                        <a:t>0.9282</a:t>
                      </a:r>
                      <a:endParaRPr lang="en-US" sz="2800" b="0" i="0" u="none" strike="noStrike" cap="none" dirty="0">
                        <a:solidFill>
                          <a:schemeClr val="tx1"/>
                        </a:solidFill>
                        <a:latin typeface="+mn-lt"/>
                        <a:ea typeface="+mn-ea"/>
                        <a:cs typeface="+mn-cs"/>
                        <a:sym typeface="Arial"/>
                      </a:endParaRPr>
                    </a:p>
                  </a:txBody>
                  <a:tcPr>
                    <a:solidFill>
                      <a:srgbClr val="FFFFFF"/>
                    </a:solidFill>
                  </a:tcPr>
                </a:tc>
                <a:tc>
                  <a:txBody>
                    <a:bodyPr/>
                    <a:lstStyle/>
                    <a:p>
                      <a:r>
                        <a:rPr lang="en-GB" sz="2800" dirty="0"/>
                        <a:t>0.9177</a:t>
                      </a:r>
                      <a:endParaRPr lang="en-US" sz="2800" b="0" i="0" u="none" strike="noStrike" cap="none" dirty="0">
                        <a:solidFill>
                          <a:schemeClr val="tx1"/>
                        </a:solidFill>
                        <a:latin typeface="+mn-lt"/>
                        <a:ea typeface="+mn-ea"/>
                        <a:cs typeface="+mn-cs"/>
                        <a:sym typeface="Arial"/>
                      </a:endParaRPr>
                    </a:p>
                  </a:txBody>
                  <a:tcPr/>
                </a:tc>
                <a:tc>
                  <a:txBody>
                    <a:bodyPr/>
                    <a:lstStyle/>
                    <a:p>
                      <a:r>
                        <a:rPr lang="en-GB" sz="2800" dirty="0"/>
                        <a:t>0.9282</a:t>
                      </a:r>
                      <a:endParaRPr lang="en-US" sz="2800" b="0" i="0" u="none" strike="noStrike" cap="none" dirty="0">
                        <a:solidFill>
                          <a:schemeClr val="tx1"/>
                        </a:solidFill>
                        <a:latin typeface="+mn-lt"/>
                        <a:ea typeface="+mn-ea"/>
                        <a:cs typeface="+mn-cs"/>
                        <a:sym typeface="Arial"/>
                      </a:endParaRPr>
                    </a:p>
                  </a:txBody>
                  <a:tcPr/>
                </a:tc>
                <a:tc>
                  <a:txBody>
                    <a:bodyPr/>
                    <a:lstStyle/>
                    <a:p>
                      <a:r>
                        <a:rPr lang="en-GB" sz="2800" dirty="0"/>
                        <a:t>0.9131</a:t>
                      </a:r>
                      <a:endParaRPr lang="en-US" sz="2800" b="0" i="0" u="none" strike="noStrike" cap="none" dirty="0">
                        <a:solidFill>
                          <a:schemeClr val="tx1"/>
                        </a:solidFill>
                        <a:latin typeface="+mn-lt"/>
                        <a:ea typeface="+mn-ea"/>
                        <a:cs typeface="+mn-cs"/>
                        <a:sym typeface="Arial"/>
                      </a:endParaRPr>
                    </a:p>
                  </a:txBody>
                  <a:tcPr>
                    <a:solidFill>
                      <a:srgbClr val="92D050"/>
                    </a:solidFill>
                  </a:tcPr>
                </a:tc>
                <a:extLst>
                  <a:ext uri="{0D108BD9-81ED-4DB2-BD59-A6C34878D82A}">
                    <a16:rowId xmlns:a16="http://schemas.microsoft.com/office/drawing/2014/main" val="1500373656"/>
                  </a:ext>
                </a:extLst>
              </a:tr>
              <a:tr h="10682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800" b="1" i="0" u="none" strike="noStrike" cap="none" dirty="0" err="1">
                          <a:solidFill>
                            <a:schemeClr val="bg2"/>
                          </a:solidFill>
                          <a:effectLst/>
                          <a:latin typeface="Merriweather Sans"/>
                          <a:ea typeface="Merriweather Sans"/>
                          <a:cs typeface="Merriweather Sans"/>
                          <a:sym typeface="Merriweather Sans"/>
                        </a:rPr>
                        <a:t>KNeighborsClassifier</a:t>
                      </a:r>
                      <a:endParaRPr lang="en-GB" sz="2800" b="1" i="0" u="none" strike="noStrike" cap="none" dirty="0">
                        <a:solidFill>
                          <a:schemeClr val="bg2"/>
                        </a:solidFill>
                        <a:effectLst/>
                        <a:latin typeface="Merriweather Sans"/>
                        <a:ea typeface="Merriweather Sans"/>
                        <a:cs typeface="Merriweather Sans"/>
                        <a:sym typeface="Merriweather Sans"/>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000" dirty="0" err="1">
                          <a:solidFill>
                            <a:schemeClr val="bg2"/>
                          </a:solidFill>
                        </a:rPr>
                        <a:t>TfidfVectorizer</a:t>
                      </a:r>
                      <a:endParaRPr lang="en-GB" sz="2000" b="1" dirty="0">
                        <a:solidFill>
                          <a:schemeClr val="bg2"/>
                        </a:solidFill>
                        <a:effectLst/>
                      </a:endParaRPr>
                    </a:p>
                    <a:p>
                      <a:endParaRPr lang="en-US" sz="2800" dirty="0">
                        <a:solidFill>
                          <a:schemeClr val="bg2"/>
                        </a:solidFill>
                      </a:endParaRPr>
                    </a:p>
                  </a:txBody>
                  <a:tcPr anchor="ctr"/>
                </a:tc>
                <a:tc>
                  <a:txBody>
                    <a:bodyPr/>
                    <a:lstStyle/>
                    <a:p>
                      <a:r>
                        <a:rPr lang="en-GB" sz="2000" dirty="0" err="1">
                          <a:solidFill>
                            <a:schemeClr val="bg2"/>
                          </a:solidFill>
                        </a:rPr>
                        <a:t>n_neighbors</a:t>
                      </a:r>
                      <a:r>
                        <a:rPr lang="en-GB" sz="2000" dirty="0">
                          <a:solidFill>
                            <a:schemeClr val="bg2"/>
                          </a:solidFill>
                        </a:rPr>
                        <a:t>=5)</a:t>
                      </a:r>
                      <a:endParaRPr lang="en-US" sz="2000" dirty="0">
                        <a:solidFill>
                          <a:schemeClr val="bg2"/>
                        </a:solidFill>
                      </a:endParaRPr>
                    </a:p>
                  </a:txBody>
                  <a:tcPr/>
                </a:tc>
                <a:tc>
                  <a:txBody>
                    <a:bodyPr/>
                    <a:lstStyle/>
                    <a:p>
                      <a:r>
                        <a:rPr lang="en-GB" sz="2800" dirty="0"/>
                        <a:t>0.9180</a:t>
                      </a:r>
                      <a:endParaRPr lang="en-US" sz="2800" b="0" i="0" u="none" strike="noStrike" cap="none" dirty="0">
                        <a:solidFill>
                          <a:schemeClr val="tx1"/>
                        </a:solidFill>
                        <a:latin typeface="+mn-lt"/>
                        <a:ea typeface="+mn-ea"/>
                        <a:cs typeface="+mn-cs"/>
                        <a:sym typeface="Arial"/>
                      </a:endParaRPr>
                    </a:p>
                  </a:txBody>
                  <a:tcPr/>
                </a:tc>
                <a:tc>
                  <a:txBody>
                    <a:bodyPr/>
                    <a:lstStyle/>
                    <a:p>
                      <a:r>
                        <a:rPr lang="en-GB" sz="2800" dirty="0"/>
                        <a:t>0.9220</a:t>
                      </a:r>
                      <a:endParaRPr lang="en-US" sz="2800" b="0" i="0" u="none" strike="noStrike" cap="none" dirty="0">
                        <a:solidFill>
                          <a:schemeClr val="tx1"/>
                        </a:solidFill>
                        <a:latin typeface="+mn-lt"/>
                        <a:ea typeface="+mn-ea"/>
                        <a:cs typeface="+mn-cs"/>
                        <a:sym typeface="Arial"/>
                      </a:endParaRPr>
                    </a:p>
                  </a:txBody>
                  <a:tcPr/>
                </a:tc>
                <a:tc>
                  <a:txBody>
                    <a:bodyPr/>
                    <a:lstStyle/>
                    <a:p>
                      <a:r>
                        <a:rPr lang="en-GB" sz="2800" dirty="0"/>
                        <a:t>0.9122</a:t>
                      </a:r>
                      <a:endParaRPr lang="en-US" sz="2800" b="0" i="0" u="none" strike="noStrike" cap="none" dirty="0">
                        <a:solidFill>
                          <a:schemeClr val="tx1"/>
                        </a:solidFill>
                        <a:latin typeface="+mn-lt"/>
                        <a:ea typeface="+mn-ea"/>
                        <a:cs typeface="+mn-cs"/>
                        <a:sym typeface="Arial"/>
                      </a:endParaRPr>
                    </a:p>
                  </a:txBody>
                  <a:tcPr/>
                </a:tc>
                <a:tc>
                  <a:txBody>
                    <a:bodyPr/>
                    <a:lstStyle/>
                    <a:p>
                      <a:r>
                        <a:rPr lang="en-GB" sz="2800" dirty="0"/>
                        <a:t>0.9220</a:t>
                      </a:r>
                      <a:endParaRPr lang="en-US" sz="2800" b="0" i="0" u="none" strike="noStrike" cap="none" dirty="0">
                        <a:solidFill>
                          <a:schemeClr val="tx1"/>
                        </a:solidFill>
                        <a:latin typeface="+mn-lt"/>
                        <a:ea typeface="+mn-ea"/>
                        <a:cs typeface="+mn-cs"/>
                        <a:sym typeface="Arial"/>
                      </a:endParaRPr>
                    </a:p>
                  </a:txBody>
                  <a:tcPr/>
                </a:tc>
                <a:tc>
                  <a:txBody>
                    <a:bodyPr/>
                    <a:lstStyle/>
                    <a:p>
                      <a:r>
                        <a:rPr lang="en-GB" sz="2800" dirty="0"/>
                        <a:t>0.8973</a:t>
                      </a:r>
                      <a:r>
                        <a:rPr lang="en-GB" sz="2800" b="0" i="0" u="none" strike="noStrike" cap="none" dirty="0">
                          <a:solidFill>
                            <a:schemeClr val="tx1"/>
                          </a:solidFill>
                          <a:latin typeface="+mn-lt"/>
                          <a:ea typeface="+mn-ea"/>
                          <a:cs typeface="+mn-cs"/>
                          <a:sym typeface="Arial"/>
                        </a:rPr>
                        <a:t> </a:t>
                      </a:r>
                      <a:endParaRPr lang="en-US" sz="280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3121112678"/>
                  </a:ext>
                </a:extLst>
              </a:tr>
              <a:tr h="106821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800" b="1" i="0" u="none" strike="noStrike" cap="none" dirty="0">
                          <a:solidFill>
                            <a:schemeClr val="bg2"/>
                          </a:solidFill>
                          <a:effectLst/>
                          <a:latin typeface="Merriweather Sans"/>
                          <a:ea typeface="Merriweather Sans"/>
                          <a:cs typeface="Merriweather Sans"/>
                          <a:sym typeface="Merriweather Sans"/>
                        </a:rPr>
                        <a:t>SVM: Support Vector Classifier</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2000" dirty="0" err="1">
                          <a:solidFill>
                            <a:schemeClr val="bg2"/>
                          </a:solidFill>
                        </a:rPr>
                        <a:t>TfidfVectorizer</a:t>
                      </a:r>
                      <a:endParaRPr lang="en-GB" sz="2000" b="1" dirty="0">
                        <a:solidFill>
                          <a:schemeClr val="bg2"/>
                        </a:solidFill>
                        <a:effectLst/>
                      </a:endParaRPr>
                    </a:p>
                    <a:p>
                      <a:endParaRPr lang="en-US" sz="2800" dirty="0">
                        <a:solidFill>
                          <a:schemeClr val="bg2"/>
                        </a:solidFill>
                      </a:endParaRPr>
                    </a:p>
                  </a:txBody>
                  <a:tcPr anchor="ctr"/>
                </a:tc>
                <a:tc>
                  <a:txBody>
                    <a:bodyPr/>
                    <a:lstStyle/>
                    <a:p>
                      <a:r>
                        <a:rPr lang="en-GB" sz="2000" dirty="0" err="1">
                          <a:solidFill>
                            <a:schemeClr val="bg2"/>
                          </a:solidFill>
                        </a:rPr>
                        <a:t>class_weight</a:t>
                      </a:r>
                      <a:r>
                        <a:rPr lang="en-GB" sz="2000" dirty="0">
                          <a:solidFill>
                            <a:schemeClr val="bg2"/>
                          </a:solidFill>
                        </a:rPr>
                        <a:t>='balanced', gamma='auto', kernel='linear')</a:t>
                      </a:r>
                      <a:endParaRPr lang="en-US" sz="2000" dirty="0">
                        <a:solidFill>
                          <a:schemeClr val="bg2"/>
                        </a:solidFill>
                      </a:endParaRPr>
                    </a:p>
                  </a:txBody>
                  <a:tcPr/>
                </a:tc>
                <a:tc>
                  <a:txBody>
                    <a:bodyPr/>
                    <a:lstStyle/>
                    <a:p>
                      <a:r>
                        <a:rPr lang="en-GB" sz="2800" dirty="0"/>
                        <a:t>0.8799</a:t>
                      </a:r>
                      <a:endParaRPr lang="en-US" sz="2800" b="0" i="0" u="none" strike="noStrike" cap="none" dirty="0">
                        <a:solidFill>
                          <a:schemeClr val="tx1"/>
                        </a:solidFill>
                        <a:latin typeface="+mn-lt"/>
                        <a:ea typeface="+mn-ea"/>
                        <a:cs typeface="+mn-cs"/>
                        <a:sym typeface="Arial"/>
                      </a:endParaRPr>
                    </a:p>
                  </a:txBody>
                  <a:tcPr/>
                </a:tc>
                <a:tc>
                  <a:txBody>
                    <a:bodyPr/>
                    <a:lstStyle/>
                    <a:p>
                      <a:r>
                        <a:rPr lang="en-GB" sz="2800" dirty="0"/>
                        <a:t>0.8774</a:t>
                      </a:r>
                      <a:endParaRPr lang="en-US" sz="2800" b="0" i="0" u="none" strike="noStrike" cap="none" dirty="0">
                        <a:solidFill>
                          <a:schemeClr val="tx1"/>
                        </a:solidFill>
                        <a:latin typeface="+mn-lt"/>
                        <a:ea typeface="+mn-ea"/>
                        <a:cs typeface="+mn-cs"/>
                        <a:sym typeface="Arial"/>
                      </a:endParaRPr>
                    </a:p>
                  </a:txBody>
                  <a:tcPr/>
                </a:tc>
                <a:tc>
                  <a:txBody>
                    <a:bodyPr/>
                    <a:lstStyle/>
                    <a:p>
                      <a:r>
                        <a:rPr lang="en-GB" sz="2800" dirty="0"/>
                        <a:t>0.8973</a:t>
                      </a:r>
                      <a:endParaRPr lang="en-US" sz="2800" b="0" i="0" u="none" strike="noStrike" cap="none" dirty="0">
                        <a:solidFill>
                          <a:schemeClr val="tx1"/>
                        </a:solidFill>
                        <a:latin typeface="+mn-lt"/>
                        <a:ea typeface="+mn-ea"/>
                        <a:cs typeface="+mn-cs"/>
                        <a:sym typeface="Arial"/>
                      </a:endParaRPr>
                    </a:p>
                  </a:txBody>
                  <a:tcPr/>
                </a:tc>
                <a:tc>
                  <a:txBody>
                    <a:bodyPr/>
                    <a:lstStyle/>
                    <a:p>
                      <a:r>
                        <a:rPr lang="en-GB" sz="2800" dirty="0"/>
                        <a:t>0.8775</a:t>
                      </a:r>
                      <a:endParaRPr lang="en-US" sz="2800" b="0" i="0" u="none" strike="noStrike" cap="none" dirty="0">
                        <a:solidFill>
                          <a:schemeClr val="tx1"/>
                        </a:solidFill>
                        <a:latin typeface="+mn-lt"/>
                        <a:ea typeface="+mn-ea"/>
                        <a:cs typeface="+mn-cs"/>
                        <a:sym typeface="Arial"/>
                      </a:endParaRPr>
                    </a:p>
                  </a:txBody>
                  <a:tcPr/>
                </a:tc>
                <a:tc>
                  <a:txBody>
                    <a:bodyPr/>
                    <a:lstStyle/>
                    <a:p>
                      <a:r>
                        <a:rPr lang="en-GB" sz="2800" dirty="0"/>
                        <a:t>0.8861 </a:t>
                      </a:r>
                      <a:endParaRPr lang="en-US" sz="2800" b="0" i="0" u="none" strike="noStrike" cap="none" dirty="0">
                        <a:solidFill>
                          <a:schemeClr val="tx1"/>
                        </a:solidFill>
                        <a:latin typeface="+mn-lt"/>
                        <a:ea typeface="+mn-ea"/>
                        <a:cs typeface="+mn-cs"/>
                        <a:sym typeface="Arial"/>
                      </a:endParaRPr>
                    </a:p>
                  </a:txBody>
                  <a:tcPr/>
                </a:tc>
                <a:extLst>
                  <a:ext uri="{0D108BD9-81ED-4DB2-BD59-A6C34878D82A}">
                    <a16:rowId xmlns:a16="http://schemas.microsoft.com/office/drawing/2014/main" val="1557761630"/>
                  </a:ext>
                </a:extLst>
              </a:tr>
            </a:tbl>
          </a:graphicData>
        </a:graphic>
      </p:graphicFrame>
      <p:pic>
        <p:nvPicPr>
          <p:cNvPr id="7" name="Picture 6">
            <a:extLst>
              <a:ext uri="{FF2B5EF4-FFF2-40B4-BE49-F238E27FC236}">
                <a16:creationId xmlns:a16="http://schemas.microsoft.com/office/drawing/2014/main" id="{5382137C-B9E4-084A-BCA7-187574DAD14E}"/>
              </a:ext>
            </a:extLst>
          </p:cNvPr>
          <p:cNvPicPr>
            <a:picLocks noChangeAspect="1"/>
          </p:cNvPicPr>
          <p:nvPr/>
        </p:nvPicPr>
        <p:blipFill>
          <a:blip r:embed="rId3"/>
          <a:stretch>
            <a:fillRect/>
          </a:stretch>
        </p:blipFill>
        <p:spPr>
          <a:xfrm>
            <a:off x="14160500" y="10495216"/>
            <a:ext cx="5170548" cy="2554859"/>
          </a:xfrm>
          <a:prstGeom prst="rect">
            <a:avLst/>
          </a:prstGeom>
        </p:spPr>
      </p:pic>
      <p:sp>
        <p:nvSpPr>
          <p:cNvPr id="8" name="Rectangle 7">
            <a:extLst>
              <a:ext uri="{FF2B5EF4-FFF2-40B4-BE49-F238E27FC236}">
                <a16:creationId xmlns:a16="http://schemas.microsoft.com/office/drawing/2014/main" id="{47339960-547E-0B45-A796-BBE6878A9366}"/>
              </a:ext>
            </a:extLst>
          </p:cNvPr>
          <p:cNvSpPr/>
          <p:nvPr/>
        </p:nvSpPr>
        <p:spPr>
          <a:xfrm>
            <a:off x="5996278" y="11418702"/>
            <a:ext cx="7914856" cy="707886"/>
          </a:xfrm>
          <a:prstGeom prst="rect">
            <a:avLst/>
          </a:prstGeom>
        </p:spPr>
        <p:txBody>
          <a:bodyPr wrap="square">
            <a:spAutoFit/>
          </a:bodyPr>
          <a:lstStyle/>
          <a:p>
            <a:r>
              <a:rPr lang="en-GB" sz="4000" b="1" dirty="0">
                <a:latin typeface="Merriweather Sans"/>
                <a:ea typeface="Merriweather Sans"/>
                <a:cs typeface="Merriweather Sans"/>
                <a:sym typeface="Merriweather Sans"/>
              </a:rPr>
              <a:t>Best Model (Random Forest)</a:t>
            </a:r>
            <a:endParaRPr lang="en-GB" sz="4000" b="1" dirty="0"/>
          </a:p>
        </p:txBody>
      </p:sp>
    </p:spTree>
    <p:extLst>
      <p:ext uri="{BB962C8B-B14F-4D97-AF65-F5344CB8AC3E}">
        <p14:creationId xmlns:p14="http://schemas.microsoft.com/office/powerpoint/2010/main" val="1655979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EDFC7A-CC7D-0145-B07D-3D22AF61671F}"/>
              </a:ext>
            </a:extLst>
          </p:cNvPr>
          <p:cNvSpPr/>
          <p:nvPr/>
        </p:nvSpPr>
        <p:spPr>
          <a:xfrm>
            <a:off x="1212850" y="1123735"/>
            <a:ext cx="22377400" cy="836447"/>
          </a:xfrm>
          <a:prstGeom prst="rect">
            <a:avLst/>
          </a:prstGeom>
        </p:spPr>
        <p:txBody>
          <a:bodyPr wrap="square">
            <a:spAutoFit/>
          </a:bodyPr>
          <a:lstStyle/>
          <a:p>
            <a:pPr lvl="0">
              <a:lnSpc>
                <a:spcPct val="80000"/>
              </a:lnSpc>
              <a:buClr>
                <a:srgbClr val="212121"/>
              </a:buClr>
              <a:buSzPts val="2800"/>
            </a:pPr>
            <a:r>
              <a:rPr lang="it-IT" sz="6000" b="1" dirty="0" err="1">
                <a:solidFill>
                  <a:srgbClr val="212121"/>
                </a:solidFill>
                <a:latin typeface="Montserrat"/>
                <a:ea typeface="Montserrat"/>
                <a:cs typeface="Montserrat"/>
                <a:sym typeface="Montserrat"/>
              </a:rPr>
              <a:t>Scraping</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current</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reviews</a:t>
            </a:r>
            <a:r>
              <a:rPr lang="it-IT" sz="6000" b="1" dirty="0">
                <a:solidFill>
                  <a:srgbClr val="212121"/>
                </a:solidFill>
                <a:latin typeface="Montserrat"/>
                <a:ea typeface="Montserrat"/>
                <a:cs typeface="Montserrat"/>
                <a:sym typeface="Wingdings" pitchFamily="2" charset="2"/>
              </a:rPr>
              <a:t> (</a:t>
            </a:r>
            <a:r>
              <a:rPr lang="it-IT" sz="6000" b="1" dirty="0" err="1">
                <a:solidFill>
                  <a:srgbClr val="212121"/>
                </a:solidFill>
                <a:latin typeface="Montserrat"/>
                <a:ea typeface="Montserrat"/>
                <a:cs typeface="Montserrat"/>
                <a:sym typeface="Wingdings" pitchFamily="2" charset="2"/>
              </a:rPr>
              <a:t>investigating</a:t>
            </a:r>
            <a:r>
              <a:rPr lang="it-IT" sz="6000" b="1" dirty="0">
                <a:solidFill>
                  <a:srgbClr val="212121"/>
                </a:solidFill>
                <a:latin typeface="Montserrat"/>
                <a:ea typeface="Montserrat"/>
                <a:cs typeface="Montserrat"/>
                <a:sym typeface="Wingdings" pitchFamily="2" charset="2"/>
              </a:rPr>
              <a:t> </a:t>
            </a:r>
            <a:r>
              <a:rPr lang="it-IT" sz="6000" b="1" dirty="0" err="1">
                <a:solidFill>
                  <a:srgbClr val="212121"/>
                </a:solidFill>
                <a:latin typeface="Montserrat"/>
                <a:ea typeface="Montserrat"/>
                <a:cs typeface="Montserrat"/>
                <a:sym typeface="Wingdings" pitchFamily="2" charset="2"/>
              </a:rPr>
              <a:t>class</a:t>
            </a:r>
            <a:r>
              <a:rPr lang="it-IT" sz="6000" b="1" dirty="0">
                <a:solidFill>
                  <a:srgbClr val="212121"/>
                </a:solidFill>
                <a:latin typeface="Montserrat"/>
                <a:ea typeface="Montserrat"/>
                <a:cs typeface="Montserrat"/>
                <a:sym typeface="Wingdings" pitchFamily="2" charset="2"/>
              </a:rPr>
              <a:t> </a:t>
            </a:r>
            <a:r>
              <a:rPr lang="it-IT" sz="6000" b="1" dirty="0" err="1">
                <a:solidFill>
                  <a:srgbClr val="212121"/>
                </a:solidFill>
                <a:latin typeface="Montserrat"/>
                <a:ea typeface="Montserrat"/>
                <a:cs typeface="Montserrat"/>
                <a:sym typeface="Wingdings" pitchFamily="2" charset="2"/>
              </a:rPr>
              <a:t>imbalance</a:t>
            </a:r>
            <a:r>
              <a:rPr lang="it-IT" sz="6000" b="1" dirty="0">
                <a:solidFill>
                  <a:srgbClr val="212121"/>
                </a:solidFill>
                <a:latin typeface="Montserrat"/>
                <a:ea typeface="Montserrat"/>
                <a:cs typeface="Montserrat"/>
                <a:sym typeface="Wingdings" pitchFamily="2" charset="2"/>
              </a:rPr>
              <a:t>)</a:t>
            </a:r>
            <a:endParaRPr lang="it-IT" sz="6000" b="1" dirty="0">
              <a:solidFill>
                <a:srgbClr val="212121"/>
              </a:solidFill>
              <a:latin typeface="Montserrat"/>
              <a:ea typeface="Montserrat"/>
              <a:cs typeface="Montserrat"/>
              <a:sym typeface="Montserrat"/>
            </a:endParaRPr>
          </a:p>
        </p:txBody>
      </p:sp>
      <p:pic>
        <p:nvPicPr>
          <p:cNvPr id="8" name="Picture 7">
            <a:extLst>
              <a:ext uri="{FF2B5EF4-FFF2-40B4-BE49-F238E27FC236}">
                <a16:creationId xmlns:a16="http://schemas.microsoft.com/office/drawing/2014/main" id="{75D64FBE-1412-4849-B782-C8364E513113}"/>
              </a:ext>
            </a:extLst>
          </p:cNvPr>
          <p:cNvPicPr>
            <a:picLocks noChangeAspect="1"/>
          </p:cNvPicPr>
          <p:nvPr/>
        </p:nvPicPr>
        <p:blipFill>
          <a:blip r:embed="rId3"/>
          <a:stretch>
            <a:fillRect/>
          </a:stretch>
        </p:blipFill>
        <p:spPr>
          <a:xfrm>
            <a:off x="1813559" y="3711569"/>
            <a:ext cx="5767855" cy="6159500"/>
          </a:xfrm>
          <a:prstGeom prst="rect">
            <a:avLst/>
          </a:prstGeom>
        </p:spPr>
      </p:pic>
      <p:pic>
        <p:nvPicPr>
          <p:cNvPr id="9" name="Picture 8">
            <a:extLst>
              <a:ext uri="{FF2B5EF4-FFF2-40B4-BE49-F238E27FC236}">
                <a16:creationId xmlns:a16="http://schemas.microsoft.com/office/drawing/2014/main" id="{43C71661-610B-1342-B844-FF8417666EBA}"/>
              </a:ext>
            </a:extLst>
          </p:cNvPr>
          <p:cNvPicPr>
            <a:picLocks noChangeAspect="1"/>
          </p:cNvPicPr>
          <p:nvPr/>
        </p:nvPicPr>
        <p:blipFill>
          <a:blip r:embed="rId4"/>
          <a:stretch>
            <a:fillRect/>
          </a:stretch>
        </p:blipFill>
        <p:spPr>
          <a:xfrm>
            <a:off x="8472170" y="5032369"/>
            <a:ext cx="5670550" cy="6468751"/>
          </a:xfrm>
          <a:prstGeom prst="rect">
            <a:avLst/>
          </a:prstGeom>
        </p:spPr>
      </p:pic>
      <p:pic>
        <p:nvPicPr>
          <p:cNvPr id="10" name="Picture 9">
            <a:extLst>
              <a:ext uri="{FF2B5EF4-FFF2-40B4-BE49-F238E27FC236}">
                <a16:creationId xmlns:a16="http://schemas.microsoft.com/office/drawing/2014/main" id="{B64BB309-C5A6-6E43-9F3A-25ACF3065AE5}"/>
              </a:ext>
            </a:extLst>
          </p:cNvPr>
          <p:cNvPicPr>
            <a:picLocks noChangeAspect="1"/>
          </p:cNvPicPr>
          <p:nvPr/>
        </p:nvPicPr>
        <p:blipFill>
          <a:blip r:embed="rId5"/>
          <a:stretch>
            <a:fillRect/>
          </a:stretch>
        </p:blipFill>
        <p:spPr>
          <a:xfrm>
            <a:off x="8472170" y="3711569"/>
            <a:ext cx="5511800" cy="1320800"/>
          </a:xfrm>
          <a:prstGeom prst="rect">
            <a:avLst/>
          </a:prstGeom>
        </p:spPr>
      </p:pic>
      <p:pic>
        <p:nvPicPr>
          <p:cNvPr id="12" name="Picture 11">
            <a:extLst>
              <a:ext uri="{FF2B5EF4-FFF2-40B4-BE49-F238E27FC236}">
                <a16:creationId xmlns:a16="http://schemas.microsoft.com/office/drawing/2014/main" id="{B098359D-5CF1-A947-875F-ACEE0D567826}"/>
              </a:ext>
            </a:extLst>
          </p:cNvPr>
          <p:cNvPicPr>
            <a:picLocks noChangeAspect="1"/>
          </p:cNvPicPr>
          <p:nvPr/>
        </p:nvPicPr>
        <p:blipFill>
          <a:blip r:embed="rId6"/>
          <a:stretch>
            <a:fillRect/>
          </a:stretch>
        </p:blipFill>
        <p:spPr>
          <a:xfrm>
            <a:off x="15700989" y="4371969"/>
            <a:ext cx="7511585" cy="6159500"/>
          </a:xfrm>
          <a:prstGeom prst="rect">
            <a:avLst/>
          </a:prstGeom>
        </p:spPr>
      </p:pic>
    </p:spTree>
    <p:extLst>
      <p:ext uri="{BB962C8B-B14F-4D97-AF65-F5344CB8AC3E}">
        <p14:creationId xmlns:p14="http://schemas.microsoft.com/office/powerpoint/2010/main" val="715736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EDFC7A-CC7D-0145-B07D-3D22AF61671F}"/>
              </a:ext>
            </a:extLst>
          </p:cNvPr>
          <p:cNvSpPr/>
          <p:nvPr/>
        </p:nvSpPr>
        <p:spPr>
          <a:xfrm>
            <a:off x="1212850" y="1123735"/>
            <a:ext cx="22377400" cy="836447"/>
          </a:xfrm>
          <a:prstGeom prst="rect">
            <a:avLst/>
          </a:prstGeom>
        </p:spPr>
        <p:txBody>
          <a:bodyPr wrap="square">
            <a:spAutoFit/>
          </a:bodyPr>
          <a:lstStyle/>
          <a:p>
            <a:pPr lvl="0">
              <a:lnSpc>
                <a:spcPct val="80000"/>
              </a:lnSpc>
              <a:buClr>
                <a:srgbClr val="212121"/>
              </a:buClr>
              <a:buSzPts val="2800"/>
            </a:pPr>
            <a:r>
              <a:rPr lang="it-IT" sz="6000" b="1" dirty="0">
                <a:solidFill>
                  <a:srgbClr val="212121"/>
                </a:solidFill>
                <a:latin typeface="Montserrat"/>
                <a:ea typeface="Montserrat"/>
                <a:cs typeface="Montserrat"/>
                <a:sym typeface="Montserrat"/>
              </a:rPr>
              <a:t>Web </a:t>
            </a:r>
            <a:r>
              <a:rPr lang="it-IT" sz="6000" b="1" dirty="0" err="1">
                <a:solidFill>
                  <a:srgbClr val="212121"/>
                </a:solidFill>
                <a:latin typeface="Montserrat"/>
                <a:ea typeface="Montserrat"/>
                <a:cs typeface="Montserrat"/>
                <a:sym typeface="Montserrat"/>
              </a:rPr>
              <a:t>Scraping</a:t>
            </a:r>
            <a:r>
              <a:rPr lang="it-IT" sz="6000" b="1" dirty="0">
                <a:solidFill>
                  <a:srgbClr val="212121"/>
                </a:solidFill>
                <a:latin typeface="Montserrat"/>
                <a:ea typeface="Montserrat"/>
                <a:cs typeface="Montserrat"/>
                <a:sym typeface="Montserrat"/>
              </a:rPr>
              <a:t> (6864 </a:t>
            </a:r>
            <a:r>
              <a:rPr lang="it-IT" sz="6000" b="1" dirty="0" err="1">
                <a:solidFill>
                  <a:srgbClr val="212121"/>
                </a:solidFill>
                <a:latin typeface="Montserrat"/>
                <a:ea typeface="Montserrat"/>
                <a:cs typeface="Montserrat"/>
                <a:sym typeface="Montserrat"/>
              </a:rPr>
              <a:t>recent</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reviews</a:t>
            </a:r>
            <a:r>
              <a:rPr lang="it-IT" sz="6000" b="1" dirty="0">
                <a:solidFill>
                  <a:srgbClr val="212121"/>
                </a:solidFill>
                <a:latin typeface="Montserrat"/>
                <a:ea typeface="Montserrat"/>
                <a:cs typeface="Montserrat"/>
                <a:sym typeface="Montserrat"/>
              </a:rPr>
              <a:t>)</a:t>
            </a:r>
          </a:p>
        </p:txBody>
      </p:sp>
      <p:pic>
        <p:nvPicPr>
          <p:cNvPr id="4" name="Picture 3">
            <a:extLst>
              <a:ext uri="{FF2B5EF4-FFF2-40B4-BE49-F238E27FC236}">
                <a16:creationId xmlns:a16="http://schemas.microsoft.com/office/drawing/2014/main" id="{E6EC7D8F-926E-E542-886F-22CF2CC16D73}"/>
              </a:ext>
            </a:extLst>
          </p:cNvPr>
          <p:cNvPicPr>
            <a:picLocks noChangeAspect="1"/>
          </p:cNvPicPr>
          <p:nvPr/>
        </p:nvPicPr>
        <p:blipFill>
          <a:blip r:embed="rId3"/>
          <a:stretch>
            <a:fillRect/>
          </a:stretch>
        </p:blipFill>
        <p:spPr>
          <a:xfrm>
            <a:off x="6806094" y="2677511"/>
            <a:ext cx="10771812" cy="1936750"/>
          </a:xfrm>
          <a:prstGeom prst="rect">
            <a:avLst/>
          </a:prstGeom>
        </p:spPr>
      </p:pic>
      <p:pic>
        <p:nvPicPr>
          <p:cNvPr id="6" name="Picture 5">
            <a:extLst>
              <a:ext uri="{FF2B5EF4-FFF2-40B4-BE49-F238E27FC236}">
                <a16:creationId xmlns:a16="http://schemas.microsoft.com/office/drawing/2014/main" id="{75675CC9-E958-D647-8DAB-3ECAA2DC22F3}"/>
              </a:ext>
            </a:extLst>
          </p:cNvPr>
          <p:cNvPicPr>
            <a:picLocks noChangeAspect="1"/>
          </p:cNvPicPr>
          <p:nvPr/>
        </p:nvPicPr>
        <p:blipFill>
          <a:blip r:embed="rId4"/>
          <a:stretch>
            <a:fillRect/>
          </a:stretch>
        </p:blipFill>
        <p:spPr>
          <a:xfrm>
            <a:off x="6316826" y="4722082"/>
            <a:ext cx="11750348" cy="1685704"/>
          </a:xfrm>
          <a:prstGeom prst="rect">
            <a:avLst/>
          </a:prstGeom>
        </p:spPr>
      </p:pic>
      <p:pic>
        <p:nvPicPr>
          <p:cNvPr id="7" name="Picture 6">
            <a:extLst>
              <a:ext uri="{FF2B5EF4-FFF2-40B4-BE49-F238E27FC236}">
                <a16:creationId xmlns:a16="http://schemas.microsoft.com/office/drawing/2014/main" id="{C06E9F7E-93C3-0A42-8E29-4112197F50B2}"/>
              </a:ext>
            </a:extLst>
          </p:cNvPr>
          <p:cNvPicPr>
            <a:picLocks noChangeAspect="1"/>
          </p:cNvPicPr>
          <p:nvPr/>
        </p:nvPicPr>
        <p:blipFill>
          <a:blip r:embed="rId5"/>
          <a:stretch>
            <a:fillRect/>
          </a:stretch>
        </p:blipFill>
        <p:spPr>
          <a:xfrm>
            <a:off x="7263112" y="6515607"/>
            <a:ext cx="9857776" cy="6715760"/>
          </a:xfrm>
          <a:prstGeom prst="rect">
            <a:avLst/>
          </a:prstGeom>
        </p:spPr>
      </p:pic>
    </p:spTree>
    <p:extLst>
      <p:ext uri="{BB962C8B-B14F-4D97-AF65-F5344CB8AC3E}">
        <p14:creationId xmlns:p14="http://schemas.microsoft.com/office/powerpoint/2010/main" val="41563454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332" name="Google Shape;332;p25"/>
          <p:cNvGrpSpPr/>
          <p:nvPr/>
        </p:nvGrpSpPr>
        <p:grpSpPr>
          <a:xfrm>
            <a:off x="-6325248" y="2026814"/>
            <a:ext cx="16621008" cy="9649025"/>
            <a:chOff x="0" y="0"/>
            <a:chExt cx="16621006" cy="9649023"/>
          </a:xfrm>
        </p:grpSpPr>
        <p:sp>
          <p:nvSpPr>
            <p:cNvPr id="333" name="Google Shape;333;p25"/>
            <p:cNvSpPr/>
            <p:nvPr/>
          </p:nvSpPr>
          <p:spPr>
            <a:xfrm>
              <a:off x="1514061" y="46585"/>
              <a:ext cx="13527660" cy="9162506"/>
            </a:xfrm>
            <a:custGeom>
              <a:avLst/>
              <a:gdLst/>
              <a:ahLst/>
              <a:cxnLst/>
              <a:rect l="l" t="t" r="r" b="b"/>
              <a:pathLst>
                <a:path w="120000" h="120000" extrusionOk="0">
                  <a:moveTo>
                    <a:pt x="0" y="117094"/>
                  </a:moveTo>
                  <a:lnTo>
                    <a:pt x="0" y="4827"/>
                  </a:lnTo>
                  <a:cubicBezTo>
                    <a:pt x="0" y="2155"/>
                    <a:pt x="1461" y="0"/>
                    <a:pt x="3272" y="0"/>
                  </a:cubicBezTo>
                  <a:lnTo>
                    <a:pt x="116738" y="0"/>
                  </a:lnTo>
                  <a:cubicBezTo>
                    <a:pt x="118527" y="0"/>
                    <a:pt x="120000" y="2155"/>
                    <a:pt x="120000" y="4827"/>
                  </a:cubicBezTo>
                  <a:lnTo>
                    <a:pt x="120000" y="117094"/>
                  </a:lnTo>
                  <a:cubicBezTo>
                    <a:pt x="120000" y="118683"/>
                    <a:pt x="119116" y="120000"/>
                    <a:pt x="118038" y="120000"/>
                  </a:cubicBezTo>
                  <a:lnTo>
                    <a:pt x="1966" y="120000"/>
                  </a:lnTo>
                  <a:cubicBezTo>
                    <a:pt x="872" y="120000"/>
                    <a:pt x="0" y="118727"/>
                    <a:pt x="0" y="117094"/>
                  </a:cubicBezTo>
                </a:path>
              </a:pathLst>
            </a:custGeom>
            <a:solidFill>
              <a:srgbClr val="333333"/>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4" name="Google Shape;334;p25"/>
            <p:cNvSpPr/>
            <p:nvPr/>
          </p:nvSpPr>
          <p:spPr>
            <a:xfrm>
              <a:off x="1486108" y="0"/>
              <a:ext cx="13583563" cy="9241702"/>
            </a:xfrm>
            <a:custGeom>
              <a:avLst/>
              <a:gdLst/>
              <a:ahLst/>
              <a:cxnLst/>
              <a:rect l="l" t="t" r="r" b="b"/>
              <a:pathLst>
                <a:path w="120000" h="120000" extrusionOk="0">
                  <a:moveTo>
                    <a:pt x="117844" y="120000"/>
                  </a:moveTo>
                  <a:lnTo>
                    <a:pt x="2155" y="120000"/>
                  </a:lnTo>
                  <a:cubicBezTo>
                    <a:pt x="1072" y="120000"/>
                    <a:pt x="0" y="118422"/>
                    <a:pt x="0" y="116833"/>
                  </a:cubicBezTo>
                  <a:lnTo>
                    <a:pt x="0" y="4844"/>
                  </a:lnTo>
                  <a:cubicBezTo>
                    <a:pt x="0" y="2166"/>
                    <a:pt x="1661" y="0"/>
                    <a:pt x="3483" y="0"/>
                  </a:cubicBezTo>
                  <a:lnTo>
                    <a:pt x="116511" y="0"/>
                  </a:lnTo>
                  <a:cubicBezTo>
                    <a:pt x="118327" y="0"/>
                    <a:pt x="120000" y="2166"/>
                    <a:pt x="120000" y="4844"/>
                  </a:cubicBezTo>
                  <a:lnTo>
                    <a:pt x="120000" y="116833"/>
                  </a:lnTo>
                  <a:cubicBezTo>
                    <a:pt x="120000" y="118422"/>
                    <a:pt x="118938" y="120000"/>
                    <a:pt x="117844" y="120000"/>
                  </a:cubicBezTo>
                  <a:close/>
                  <a:moveTo>
                    <a:pt x="2250" y="119572"/>
                  </a:moveTo>
                  <a:lnTo>
                    <a:pt x="117738" y="119572"/>
                  </a:lnTo>
                  <a:cubicBezTo>
                    <a:pt x="118822" y="119572"/>
                    <a:pt x="119700" y="118272"/>
                    <a:pt x="119700" y="116694"/>
                  </a:cubicBezTo>
                  <a:lnTo>
                    <a:pt x="119700" y="5416"/>
                  </a:lnTo>
                  <a:cubicBezTo>
                    <a:pt x="119700" y="2827"/>
                    <a:pt x="118272" y="727"/>
                    <a:pt x="116511" y="727"/>
                  </a:cubicBezTo>
                  <a:lnTo>
                    <a:pt x="3483" y="727"/>
                  </a:lnTo>
                  <a:cubicBezTo>
                    <a:pt x="1727" y="727"/>
                    <a:pt x="300" y="2827"/>
                    <a:pt x="300" y="5416"/>
                  </a:cubicBezTo>
                  <a:lnTo>
                    <a:pt x="300" y="116694"/>
                  </a:lnTo>
                  <a:cubicBezTo>
                    <a:pt x="300" y="118272"/>
                    <a:pt x="1177" y="119572"/>
                    <a:pt x="2250" y="119572"/>
                  </a:cubicBezTo>
                  <a:close/>
                </a:path>
              </a:pathLst>
            </a:custGeom>
            <a:solidFill>
              <a:srgbClr val="B4B3B4"/>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5" name="Google Shape;335;p25"/>
            <p:cNvSpPr/>
            <p:nvPr/>
          </p:nvSpPr>
          <p:spPr>
            <a:xfrm>
              <a:off x="1555988" y="93172"/>
              <a:ext cx="13441712" cy="8896963"/>
            </a:xfrm>
            <a:custGeom>
              <a:avLst/>
              <a:gdLst/>
              <a:ahLst/>
              <a:cxnLst/>
              <a:rect l="l" t="t" r="r" b="b"/>
              <a:pathLst>
                <a:path w="120000" h="120000" extrusionOk="0">
                  <a:moveTo>
                    <a:pt x="117132" y="0"/>
                  </a:moveTo>
                  <a:lnTo>
                    <a:pt x="2883" y="0"/>
                  </a:lnTo>
                  <a:cubicBezTo>
                    <a:pt x="1311" y="0"/>
                    <a:pt x="0" y="1950"/>
                    <a:pt x="0" y="4372"/>
                  </a:cubicBezTo>
                  <a:lnTo>
                    <a:pt x="0" y="117005"/>
                  </a:lnTo>
                  <a:cubicBezTo>
                    <a:pt x="0" y="118661"/>
                    <a:pt x="894" y="120000"/>
                    <a:pt x="1978" y="120000"/>
                  </a:cubicBezTo>
                  <a:lnTo>
                    <a:pt x="118027" y="120000"/>
                  </a:lnTo>
                  <a:cubicBezTo>
                    <a:pt x="119110" y="120000"/>
                    <a:pt x="119999" y="118661"/>
                    <a:pt x="119999" y="117005"/>
                  </a:cubicBezTo>
                  <a:lnTo>
                    <a:pt x="119999" y="4344"/>
                  </a:lnTo>
                  <a:cubicBezTo>
                    <a:pt x="120016" y="1950"/>
                    <a:pt x="118716" y="0"/>
                    <a:pt x="117132" y="0"/>
                  </a:cubicBezTo>
                </a:path>
              </a:pathLst>
            </a:custGeom>
            <a:solidFill>
              <a:srgbClr val="181A19"/>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6" name="Google Shape;336;p25"/>
            <p:cNvSpPr/>
            <p:nvPr/>
          </p:nvSpPr>
          <p:spPr>
            <a:xfrm>
              <a:off x="1984584" y="675504"/>
              <a:ext cx="12581954" cy="7927966"/>
            </a:xfrm>
            <a:custGeom>
              <a:avLst/>
              <a:gdLst/>
              <a:ahLst/>
              <a:cxnLst/>
              <a:rect l="l" t="t" r="r" b="b"/>
              <a:pathLst>
                <a:path w="120000" h="120000" extrusionOk="0">
                  <a:moveTo>
                    <a:pt x="60011" y="120000"/>
                  </a:moveTo>
                  <a:lnTo>
                    <a:pt x="0" y="120000"/>
                  </a:lnTo>
                  <a:lnTo>
                    <a:pt x="0" y="0"/>
                  </a:lnTo>
                  <a:lnTo>
                    <a:pt x="120000" y="0"/>
                  </a:lnTo>
                  <a:lnTo>
                    <a:pt x="120000" y="120000"/>
                  </a:lnTo>
                  <a:lnTo>
                    <a:pt x="60011" y="120000"/>
                  </a:lnTo>
                </a:path>
              </a:pathLst>
            </a:custGeom>
            <a:solidFill>
              <a:srgbClr val="3D3D3F"/>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7" name="Google Shape;337;p25"/>
            <p:cNvSpPr/>
            <p:nvPr/>
          </p:nvSpPr>
          <p:spPr>
            <a:xfrm>
              <a:off x="8227172" y="419277"/>
              <a:ext cx="106088" cy="106099"/>
            </a:xfrm>
            <a:custGeom>
              <a:avLst/>
              <a:gdLst/>
              <a:ahLst/>
              <a:cxnLst/>
              <a:rect l="l" t="t" r="r" b="b"/>
              <a:pathLst>
                <a:path w="120000" h="120000" extrusionOk="0">
                  <a:moveTo>
                    <a:pt x="120000" y="59405"/>
                  </a:moveTo>
                  <a:cubicBezTo>
                    <a:pt x="120000" y="70100"/>
                    <a:pt x="117600" y="79605"/>
                    <a:pt x="111600" y="89111"/>
                  </a:cubicBezTo>
                  <a:cubicBezTo>
                    <a:pt x="106800" y="98611"/>
                    <a:pt x="100800" y="105744"/>
                    <a:pt x="91200" y="111683"/>
                  </a:cubicBezTo>
                  <a:cubicBezTo>
                    <a:pt x="80400" y="116433"/>
                    <a:pt x="72000" y="120000"/>
                    <a:pt x="61200" y="120000"/>
                  </a:cubicBezTo>
                  <a:cubicBezTo>
                    <a:pt x="50400" y="120000"/>
                    <a:pt x="40800" y="116433"/>
                    <a:pt x="31200" y="111683"/>
                  </a:cubicBezTo>
                  <a:cubicBezTo>
                    <a:pt x="20400" y="105744"/>
                    <a:pt x="13200" y="98611"/>
                    <a:pt x="8400" y="89111"/>
                  </a:cubicBezTo>
                  <a:cubicBezTo>
                    <a:pt x="2400" y="79605"/>
                    <a:pt x="0" y="70100"/>
                    <a:pt x="0" y="59405"/>
                  </a:cubicBezTo>
                  <a:cubicBezTo>
                    <a:pt x="0" y="48711"/>
                    <a:pt x="2400" y="39205"/>
                    <a:pt x="8400" y="29705"/>
                  </a:cubicBezTo>
                  <a:cubicBezTo>
                    <a:pt x="13200" y="20200"/>
                    <a:pt x="20400" y="13066"/>
                    <a:pt x="31200" y="8316"/>
                  </a:cubicBezTo>
                  <a:cubicBezTo>
                    <a:pt x="40800" y="2377"/>
                    <a:pt x="50400" y="0"/>
                    <a:pt x="61200" y="0"/>
                  </a:cubicBezTo>
                  <a:cubicBezTo>
                    <a:pt x="72000" y="0"/>
                    <a:pt x="80400" y="2377"/>
                    <a:pt x="91200" y="8316"/>
                  </a:cubicBezTo>
                  <a:cubicBezTo>
                    <a:pt x="100800" y="13066"/>
                    <a:pt x="106800" y="20200"/>
                    <a:pt x="111600" y="29705"/>
                  </a:cubicBezTo>
                  <a:cubicBezTo>
                    <a:pt x="117600" y="39205"/>
                    <a:pt x="120000" y="48711"/>
                    <a:pt x="120000" y="59405"/>
                  </a:cubicBezTo>
                </a:path>
              </a:pathLst>
            </a:custGeom>
            <a:solidFill>
              <a:srgbClr val="4C4D4B"/>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8" name="Google Shape;338;p25"/>
            <p:cNvSpPr/>
            <p:nvPr/>
          </p:nvSpPr>
          <p:spPr>
            <a:xfrm>
              <a:off x="8227172" y="421285"/>
              <a:ext cx="82795" cy="80773"/>
            </a:xfrm>
            <a:custGeom>
              <a:avLst/>
              <a:gdLst/>
              <a:ahLst/>
              <a:cxnLst/>
              <a:rect l="l" t="t" r="r" b="b"/>
              <a:pathLst>
                <a:path w="120000" h="120000" extrusionOk="0">
                  <a:moveTo>
                    <a:pt x="0" y="70487"/>
                  </a:moveTo>
                  <a:cubicBezTo>
                    <a:pt x="0" y="76876"/>
                    <a:pt x="0" y="83264"/>
                    <a:pt x="4616" y="94446"/>
                  </a:cubicBezTo>
                  <a:cubicBezTo>
                    <a:pt x="16922" y="110417"/>
                    <a:pt x="36922" y="120000"/>
                    <a:pt x="55383" y="120000"/>
                  </a:cubicBezTo>
                  <a:cubicBezTo>
                    <a:pt x="90766" y="120000"/>
                    <a:pt x="120000" y="91252"/>
                    <a:pt x="120000" y="57711"/>
                  </a:cubicBezTo>
                  <a:cubicBezTo>
                    <a:pt x="120000" y="33752"/>
                    <a:pt x="107694" y="9793"/>
                    <a:pt x="87694" y="210"/>
                  </a:cubicBezTo>
                  <a:cubicBezTo>
                    <a:pt x="84616" y="210"/>
                    <a:pt x="78461" y="210"/>
                    <a:pt x="75383" y="210"/>
                  </a:cubicBezTo>
                  <a:cubicBezTo>
                    <a:pt x="32305" y="-2983"/>
                    <a:pt x="0" y="30557"/>
                    <a:pt x="0" y="70487"/>
                  </a:cubicBezTo>
                </a:path>
              </a:pathLst>
            </a:custGeom>
            <a:solidFill>
              <a:srgbClr val="0E0D0C"/>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9" name="Google Shape;339;p25"/>
            <p:cNvSpPr/>
            <p:nvPr/>
          </p:nvSpPr>
          <p:spPr>
            <a:xfrm>
              <a:off x="792" y="9426467"/>
              <a:ext cx="16619685" cy="222556"/>
            </a:xfrm>
            <a:custGeom>
              <a:avLst/>
              <a:gdLst/>
              <a:ahLst/>
              <a:cxnLst/>
              <a:rect l="l" t="t" r="r" b="b"/>
              <a:pathLst>
                <a:path w="120000" h="120000" extrusionOk="0">
                  <a:moveTo>
                    <a:pt x="113077" y="120000"/>
                  </a:moveTo>
                  <a:cubicBezTo>
                    <a:pt x="76612" y="120000"/>
                    <a:pt x="43342" y="120000"/>
                    <a:pt x="6883" y="120000"/>
                  </a:cubicBezTo>
                  <a:cubicBezTo>
                    <a:pt x="4528" y="96000"/>
                    <a:pt x="1072" y="30283"/>
                    <a:pt x="16" y="4000"/>
                  </a:cubicBezTo>
                  <a:cubicBezTo>
                    <a:pt x="-5" y="4000"/>
                    <a:pt x="-5" y="0"/>
                    <a:pt x="16" y="0"/>
                  </a:cubicBezTo>
                  <a:cubicBezTo>
                    <a:pt x="40003" y="0"/>
                    <a:pt x="79996" y="0"/>
                    <a:pt x="119988" y="0"/>
                  </a:cubicBezTo>
                  <a:cubicBezTo>
                    <a:pt x="120005" y="0"/>
                    <a:pt x="120005" y="2283"/>
                    <a:pt x="119988" y="4000"/>
                  </a:cubicBezTo>
                  <a:cubicBezTo>
                    <a:pt x="119511" y="22855"/>
                    <a:pt x="116071" y="110283"/>
                    <a:pt x="113077" y="120000"/>
                  </a:cubicBezTo>
                </a:path>
              </a:pathLst>
            </a:custGeom>
            <a:solidFill>
              <a:srgbClr val="AFBAC0"/>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40" name="Google Shape;340;p25"/>
            <p:cNvSpPr/>
            <p:nvPr/>
          </p:nvSpPr>
          <p:spPr>
            <a:xfrm>
              <a:off x="0" y="9168221"/>
              <a:ext cx="16621006" cy="264493"/>
            </a:xfrm>
            <a:custGeom>
              <a:avLst/>
              <a:gdLst/>
              <a:ahLst/>
              <a:cxnLst/>
              <a:rect l="l" t="t" r="r" b="b"/>
              <a:pathLst>
                <a:path w="120000" h="120000" extrusionOk="0">
                  <a:moveTo>
                    <a:pt x="119983" y="120000"/>
                  </a:moveTo>
                  <a:lnTo>
                    <a:pt x="22" y="120000"/>
                  </a:lnTo>
                  <a:cubicBezTo>
                    <a:pt x="0" y="120000"/>
                    <a:pt x="0" y="120000"/>
                    <a:pt x="0" y="119050"/>
                  </a:cubicBezTo>
                  <a:lnTo>
                    <a:pt x="0" y="20000"/>
                  </a:lnTo>
                  <a:cubicBezTo>
                    <a:pt x="0" y="9050"/>
                    <a:pt x="144" y="0"/>
                    <a:pt x="322" y="0"/>
                  </a:cubicBezTo>
                  <a:lnTo>
                    <a:pt x="119677" y="0"/>
                  </a:lnTo>
                  <a:cubicBezTo>
                    <a:pt x="119855" y="0"/>
                    <a:pt x="120000" y="9050"/>
                    <a:pt x="120000" y="20000"/>
                  </a:cubicBezTo>
                  <a:cubicBezTo>
                    <a:pt x="120000" y="20000"/>
                    <a:pt x="120000" y="120000"/>
                    <a:pt x="119983" y="120000"/>
                  </a:cubicBezTo>
                </a:path>
              </a:pathLst>
            </a:custGeom>
            <a:solidFill>
              <a:srgbClr val="E7E7E7"/>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41" name="Google Shape;341;p25"/>
            <p:cNvSpPr/>
            <p:nvPr/>
          </p:nvSpPr>
          <p:spPr>
            <a:xfrm>
              <a:off x="7178978" y="9168221"/>
              <a:ext cx="2258389" cy="134037"/>
            </a:xfrm>
            <a:custGeom>
              <a:avLst/>
              <a:gdLst/>
              <a:ahLst/>
              <a:cxnLst/>
              <a:rect l="l" t="t" r="r" b="b"/>
              <a:pathLst>
                <a:path w="120000" h="120000" extrusionOk="0">
                  <a:moveTo>
                    <a:pt x="0" y="0"/>
                  </a:moveTo>
                  <a:lnTo>
                    <a:pt x="0" y="60000"/>
                  </a:lnTo>
                  <a:cubicBezTo>
                    <a:pt x="0" y="94283"/>
                    <a:pt x="2133" y="120000"/>
                    <a:pt x="4600" y="120000"/>
                  </a:cubicBezTo>
                  <a:lnTo>
                    <a:pt x="115400" y="120000"/>
                  </a:lnTo>
                  <a:cubicBezTo>
                    <a:pt x="117977" y="120000"/>
                    <a:pt x="120000" y="94283"/>
                    <a:pt x="120000" y="60000"/>
                  </a:cubicBezTo>
                  <a:lnTo>
                    <a:pt x="120000" y="0"/>
                  </a:lnTo>
                  <a:lnTo>
                    <a:pt x="0" y="0"/>
                  </a:lnTo>
                </a:path>
              </a:pathLst>
            </a:custGeom>
            <a:solidFill>
              <a:srgbClr val="AFBAC0"/>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grpSp>
      <p:sp>
        <p:nvSpPr>
          <p:cNvPr id="342" name="Google Shape;342;p25"/>
          <p:cNvSpPr txBox="1"/>
          <p:nvPr/>
        </p:nvSpPr>
        <p:spPr>
          <a:xfrm>
            <a:off x="11531319" y="1262158"/>
            <a:ext cx="11471555" cy="3683700"/>
          </a:xfrm>
          <a:prstGeom prst="rect">
            <a:avLst/>
          </a:prstGeom>
          <a:noFill/>
          <a:ln>
            <a:noFill/>
          </a:ln>
        </p:spPr>
        <p:txBody>
          <a:bodyPr spcFirstLastPara="1" wrap="square" lIns="0" tIns="0" rIns="0" bIns="0" anchor="t" anchorCtr="0">
            <a:noAutofit/>
          </a:bodyPr>
          <a:lstStyle/>
          <a:p>
            <a:pPr marL="457200" lvl="0" indent="0" algn="l" rtl="0">
              <a:lnSpc>
                <a:spcPct val="90000"/>
              </a:lnSpc>
              <a:spcAft>
                <a:spcPts val="0"/>
              </a:spcAft>
              <a:buNone/>
            </a:pPr>
            <a:r>
              <a:rPr lang="en-GB" sz="9600" b="1" dirty="0">
                <a:solidFill>
                  <a:srgbClr val="212121"/>
                </a:solidFill>
                <a:latin typeface="Montserrat"/>
                <a:ea typeface="Montserrat"/>
                <a:cs typeface="Montserrat"/>
                <a:sym typeface="Montserrat"/>
              </a:rPr>
              <a:t>Key takeaways: </a:t>
            </a:r>
          </a:p>
          <a:p>
            <a:pPr marL="457200" lvl="0" indent="0" algn="l" rtl="0">
              <a:lnSpc>
                <a:spcPct val="90000"/>
              </a:lnSpc>
              <a:spcAft>
                <a:spcPts val="0"/>
              </a:spcAft>
              <a:buNone/>
            </a:pPr>
            <a:endParaRPr lang="en-GB" sz="9600" b="1" dirty="0">
              <a:solidFill>
                <a:srgbClr val="212121"/>
              </a:solidFill>
              <a:latin typeface="Montserrat"/>
              <a:ea typeface="Montserrat"/>
              <a:cs typeface="Montserrat"/>
              <a:sym typeface="Montserrat"/>
            </a:endParaRPr>
          </a:p>
          <a:p>
            <a:pPr marL="457200" lvl="0" indent="0" algn="l" rtl="0">
              <a:lnSpc>
                <a:spcPct val="80000"/>
              </a:lnSpc>
              <a:spcBef>
                <a:spcPts val="0"/>
              </a:spcBef>
              <a:spcAft>
                <a:spcPts val="0"/>
              </a:spcAft>
              <a:buNone/>
            </a:pPr>
            <a:endParaRPr sz="9600" b="1" dirty="0">
              <a:solidFill>
                <a:srgbClr val="212121"/>
              </a:solidFill>
              <a:latin typeface="Montserrat"/>
              <a:ea typeface="Montserrat"/>
              <a:cs typeface="Montserrat"/>
              <a:sym typeface="Montserrat"/>
            </a:endParaRPr>
          </a:p>
          <a:p>
            <a:pPr marL="0" marR="0" lvl="0" indent="0" algn="l" rtl="0">
              <a:lnSpc>
                <a:spcPct val="80000"/>
              </a:lnSpc>
              <a:spcBef>
                <a:spcPts val="0"/>
              </a:spcBef>
              <a:spcAft>
                <a:spcPts val="0"/>
              </a:spcAft>
              <a:buClr>
                <a:srgbClr val="212121"/>
              </a:buClr>
              <a:buSzPts val="2800"/>
              <a:buFont typeface="Montserrat"/>
              <a:buNone/>
            </a:pPr>
            <a:endParaRPr sz="9600" b="1" dirty="0">
              <a:solidFill>
                <a:srgbClr val="212121"/>
              </a:solidFill>
              <a:latin typeface="Montserrat"/>
              <a:ea typeface="Montserrat"/>
              <a:cs typeface="Montserrat"/>
              <a:sym typeface="Montserrat"/>
            </a:endParaRPr>
          </a:p>
        </p:txBody>
      </p:sp>
      <p:pic>
        <p:nvPicPr>
          <p:cNvPr id="343" name="Google Shape;343;p25"/>
          <p:cNvPicPr preferRelativeResize="0"/>
          <p:nvPr/>
        </p:nvPicPr>
        <p:blipFill rotWithShape="1">
          <a:blip r:embed="rId3">
            <a:alphaModFix/>
          </a:blip>
          <a:srcRect t="2741" b="2741"/>
          <a:stretch/>
        </p:blipFill>
        <p:spPr>
          <a:xfrm>
            <a:off x="-4303050" y="2715700"/>
            <a:ext cx="12576681" cy="7924897"/>
          </a:xfrm>
          <a:prstGeom prst="rect">
            <a:avLst/>
          </a:prstGeom>
          <a:noFill/>
          <a:ln>
            <a:noFill/>
          </a:ln>
        </p:spPr>
      </p:pic>
      <p:sp>
        <p:nvSpPr>
          <p:cNvPr id="344" name="Google Shape;344;p25"/>
          <p:cNvSpPr/>
          <p:nvPr/>
        </p:nvSpPr>
        <p:spPr>
          <a:xfrm>
            <a:off x="22199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32582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42965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55774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68583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7;p20">
            <a:extLst>
              <a:ext uri="{FF2B5EF4-FFF2-40B4-BE49-F238E27FC236}">
                <a16:creationId xmlns:a16="http://schemas.microsoft.com/office/drawing/2014/main" id="{342E1BAD-BA01-FD40-A613-AFB0E262915E}"/>
              </a:ext>
            </a:extLst>
          </p:cNvPr>
          <p:cNvSpPr/>
          <p:nvPr/>
        </p:nvSpPr>
        <p:spPr>
          <a:xfrm>
            <a:off x="11313160" y="3213654"/>
            <a:ext cx="12369800" cy="1782762"/>
          </a:xfrm>
          <a:prstGeom prst="rect">
            <a:avLst/>
          </a:prstGeom>
          <a:noFill/>
          <a:ln>
            <a:noFill/>
          </a:ln>
        </p:spPr>
        <p:txBody>
          <a:bodyPr spcFirstLastPara="1" wrap="square" lIns="50800" tIns="50800" rIns="50800" bIns="50800" anchor="t" anchorCtr="0">
            <a:noAutofit/>
          </a:bodyPr>
          <a:lstStyle/>
          <a:p>
            <a:pPr marL="685800" marR="0" lvl="0" indent="-685800" algn="l" rtl="0">
              <a:spcBef>
                <a:spcPts val="0"/>
              </a:spcBef>
              <a:spcAft>
                <a:spcPts val="0"/>
              </a:spcAft>
              <a:buClr>
                <a:srgbClr val="212121"/>
              </a:buClr>
              <a:buSzPts val="1200"/>
              <a:buFont typeface="Wingdings" pitchFamily="2" charset="2"/>
              <a:buChar char="§"/>
            </a:pPr>
            <a:r>
              <a:rPr lang="it-IT" sz="3600" dirty="0" err="1">
                <a:solidFill>
                  <a:schemeClr val="bg2">
                    <a:lumMod val="50000"/>
                  </a:schemeClr>
                </a:solidFill>
                <a:latin typeface="Montserrat"/>
                <a:ea typeface="Montserrat"/>
                <a:cs typeface="Montserrat"/>
                <a:sym typeface="Montserrat"/>
              </a:rPr>
              <a:t>Prioritise</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features</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low</a:t>
            </a:r>
            <a:r>
              <a:rPr lang="it-IT" sz="3600" dirty="0">
                <a:solidFill>
                  <a:schemeClr val="bg2">
                    <a:lumMod val="50000"/>
                  </a:schemeClr>
                </a:solidFill>
                <a:latin typeface="Montserrat"/>
                <a:ea typeface="Montserrat"/>
                <a:cs typeface="Montserrat"/>
                <a:sym typeface="Montserrat"/>
              </a:rPr>
              <a:t> light, image </a:t>
            </a:r>
            <a:r>
              <a:rPr lang="it-IT" sz="3600" dirty="0" err="1">
                <a:solidFill>
                  <a:schemeClr val="bg2">
                    <a:lumMod val="50000"/>
                  </a:schemeClr>
                </a:solidFill>
                <a:latin typeface="Montserrat"/>
                <a:ea typeface="Montserrat"/>
                <a:cs typeface="Montserrat"/>
                <a:sym typeface="Montserrat"/>
              </a:rPr>
              <a:t>quality</a:t>
            </a:r>
            <a:r>
              <a:rPr lang="it-IT" sz="3600" dirty="0">
                <a:solidFill>
                  <a:schemeClr val="bg2">
                    <a:lumMod val="50000"/>
                  </a:schemeClr>
                </a:solidFill>
                <a:latin typeface="Montserrat"/>
                <a:ea typeface="Montserrat"/>
                <a:cs typeface="Montserrat"/>
                <a:sym typeface="Montserrat"/>
              </a:rPr>
              <a:t>, full frame, auto focus</a:t>
            </a:r>
          </a:p>
          <a:p>
            <a:pPr marL="685800" marR="0" lvl="0" indent="-685800" algn="l" rtl="0">
              <a:spcBef>
                <a:spcPts val="0"/>
              </a:spcBef>
              <a:spcAft>
                <a:spcPts val="0"/>
              </a:spcAft>
              <a:buClr>
                <a:srgbClr val="212121"/>
              </a:buClr>
              <a:buSzPts val="1200"/>
              <a:buFont typeface="Wingdings" pitchFamily="2" charset="2"/>
              <a:buChar char="§"/>
            </a:pPr>
            <a:endParaRPr lang="it-IT" sz="3600" dirty="0">
              <a:solidFill>
                <a:schemeClr val="bg2">
                  <a:lumMod val="50000"/>
                </a:schemeClr>
              </a:solidFill>
              <a:latin typeface="Montserrat"/>
              <a:ea typeface="Montserrat"/>
              <a:cs typeface="Montserrat"/>
              <a:sym typeface="Montserrat"/>
            </a:endParaRPr>
          </a:p>
          <a:p>
            <a:pPr marL="685800" lvl="0" indent="-685800">
              <a:buClr>
                <a:srgbClr val="212121"/>
              </a:buClr>
              <a:buSzPts val="1200"/>
              <a:buFont typeface="Wingdings" pitchFamily="2" charset="2"/>
              <a:buChar char="§"/>
            </a:pPr>
            <a:r>
              <a:rPr lang="it-IT" sz="3600" dirty="0" err="1">
                <a:solidFill>
                  <a:schemeClr val="bg2">
                    <a:lumMod val="50000"/>
                  </a:schemeClr>
                </a:solidFill>
                <a:latin typeface="Montserrat"/>
                <a:ea typeface="Montserrat"/>
                <a:cs typeface="Montserrat"/>
                <a:sym typeface="Montserrat"/>
              </a:rPr>
              <a:t>Opportunities</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memory</a:t>
            </a:r>
            <a:r>
              <a:rPr lang="it-IT" sz="3600" dirty="0">
                <a:solidFill>
                  <a:schemeClr val="bg2">
                    <a:lumMod val="50000"/>
                  </a:schemeClr>
                </a:solidFill>
                <a:latin typeface="Montserrat"/>
                <a:ea typeface="Montserrat"/>
                <a:cs typeface="Montserrat"/>
                <a:sym typeface="Montserrat"/>
              </a:rPr>
              <a:t> card, </a:t>
            </a:r>
            <a:r>
              <a:rPr lang="it-IT" sz="3600" dirty="0" err="1">
                <a:solidFill>
                  <a:schemeClr val="bg2">
                    <a:lumMod val="50000"/>
                  </a:schemeClr>
                </a:solidFill>
                <a:latin typeface="Montserrat"/>
                <a:ea typeface="Montserrat"/>
                <a:cs typeface="Montserrat"/>
                <a:sym typeface="Montserrat"/>
              </a:rPr>
              <a:t>customer</a:t>
            </a:r>
            <a:r>
              <a:rPr lang="it-IT" sz="3600" dirty="0">
                <a:solidFill>
                  <a:schemeClr val="bg2">
                    <a:lumMod val="50000"/>
                  </a:schemeClr>
                </a:solidFill>
                <a:latin typeface="Montserrat"/>
                <a:ea typeface="Montserrat"/>
                <a:cs typeface="Montserrat"/>
                <a:sym typeface="Montserrat"/>
              </a:rPr>
              <a:t> service, camera body, image </a:t>
            </a:r>
            <a:r>
              <a:rPr lang="it-IT" sz="3600" dirty="0" err="1">
                <a:solidFill>
                  <a:schemeClr val="bg2">
                    <a:lumMod val="50000"/>
                  </a:schemeClr>
                </a:solidFill>
                <a:latin typeface="Montserrat"/>
                <a:ea typeface="Montserrat"/>
                <a:cs typeface="Montserrat"/>
                <a:sym typeface="Montserrat"/>
              </a:rPr>
              <a:t>quality</a:t>
            </a:r>
            <a:r>
              <a:rPr lang="it-IT" sz="3600" dirty="0">
                <a:solidFill>
                  <a:schemeClr val="bg2">
                    <a:lumMod val="50000"/>
                  </a:schemeClr>
                </a:solidFill>
                <a:latin typeface="Montserrat"/>
                <a:ea typeface="Montserrat"/>
                <a:cs typeface="Montserrat"/>
                <a:sym typeface="Montserrat"/>
              </a:rPr>
              <a:t>, high </a:t>
            </a:r>
            <a:r>
              <a:rPr lang="it-IT" sz="3600" dirty="0" err="1">
                <a:solidFill>
                  <a:schemeClr val="bg2">
                    <a:lumMod val="50000"/>
                  </a:schemeClr>
                </a:solidFill>
                <a:latin typeface="Montserrat"/>
                <a:ea typeface="Montserrat"/>
                <a:cs typeface="Montserrat"/>
                <a:sym typeface="Montserrat"/>
              </a:rPr>
              <a:t>iso</a:t>
            </a:r>
            <a:endParaRPr lang="it-IT" sz="3600" dirty="0">
              <a:solidFill>
                <a:schemeClr val="bg2">
                  <a:lumMod val="50000"/>
                </a:schemeClr>
              </a:solidFill>
              <a:latin typeface="Montserrat"/>
              <a:ea typeface="Montserrat"/>
              <a:cs typeface="Montserrat"/>
              <a:sym typeface="Montserrat"/>
            </a:endParaRPr>
          </a:p>
          <a:p>
            <a:pPr lvl="0">
              <a:buClr>
                <a:srgbClr val="212121"/>
              </a:buClr>
              <a:buSzPts val="1200"/>
            </a:pPr>
            <a:endParaRPr lang="it-IT" sz="3600" dirty="0">
              <a:solidFill>
                <a:schemeClr val="bg2">
                  <a:lumMod val="50000"/>
                </a:schemeClr>
              </a:solidFill>
              <a:latin typeface="Montserrat"/>
              <a:ea typeface="Montserrat"/>
              <a:cs typeface="Montserrat"/>
              <a:sym typeface="Montserrat"/>
            </a:endParaRPr>
          </a:p>
          <a:p>
            <a:pPr marL="685800" lvl="0" indent="-685800">
              <a:buClr>
                <a:srgbClr val="212121"/>
              </a:buClr>
              <a:buSzPts val="1200"/>
              <a:buFont typeface="Wingdings" pitchFamily="2" charset="2"/>
              <a:buChar char="§"/>
            </a:pPr>
            <a:r>
              <a:rPr lang="it-IT" sz="3600" dirty="0">
                <a:solidFill>
                  <a:schemeClr val="bg2">
                    <a:lumMod val="50000"/>
                  </a:schemeClr>
                </a:solidFill>
                <a:latin typeface="Montserrat"/>
                <a:ea typeface="Montserrat"/>
                <a:cs typeface="Montserrat"/>
                <a:sym typeface="Montserrat"/>
              </a:rPr>
              <a:t>Amazon </a:t>
            </a:r>
            <a:r>
              <a:rPr lang="it-IT" sz="3600" dirty="0" err="1">
                <a:solidFill>
                  <a:schemeClr val="bg2">
                    <a:lumMod val="50000"/>
                  </a:schemeClr>
                </a:solidFill>
                <a:latin typeface="Montserrat"/>
                <a:ea typeface="Montserrat"/>
                <a:cs typeface="Montserrat"/>
                <a:sym typeface="Montserrat"/>
              </a:rPr>
              <a:t>reviews</a:t>
            </a:r>
            <a:r>
              <a:rPr lang="it-IT" sz="3600" dirty="0">
                <a:solidFill>
                  <a:schemeClr val="bg2">
                    <a:lumMod val="50000"/>
                  </a:schemeClr>
                </a:solidFill>
                <a:latin typeface="Montserrat"/>
                <a:ea typeface="Montserrat"/>
                <a:cs typeface="Montserrat"/>
                <a:sym typeface="Montserrat"/>
              </a:rPr>
              <a:t> are </a:t>
            </a:r>
            <a:r>
              <a:rPr lang="it-IT" sz="3600" dirty="0" err="1">
                <a:solidFill>
                  <a:schemeClr val="bg2">
                    <a:lumMod val="50000"/>
                  </a:schemeClr>
                </a:solidFill>
                <a:latin typeface="Montserrat"/>
                <a:ea typeface="Montserrat"/>
                <a:cs typeface="Montserrat"/>
                <a:sym typeface="Montserrat"/>
              </a:rPr>
              <a:t>skewed</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towards</a:t>
            </a:r>
            <a:r>
              <a:rPr lang="it-IT" sz="3600" dirty="0">
                <a:solidFill>
                  <a:schemeClr val="bg2">
                    <a:lumMod val="50000"/>
                  </a:schemeClr>
                </a:solidFill>
                <a:latin typeface="Montserrat"/>
                <a:ea typeface="Montserrat"/>
                <a:cs typeface="Montserrat"/>
                <a:sym typeface="Montserrat"/>
              </a:rPr>
              <a:t> high </a:t>
            </a:r>
            <a:r>
              <a:rPr lang="it-IT" sz="3600" dirty="0" err="1">
                <a:solidFill>
                  <a:schemeClr val="bg2">
                    <a:lumMod val="50000"/>
                  </a:schemeClr>
                </a:solidFill>
                <a:latin typeface="Montserrat"/>
                <a:ea typeface="Montserrat"/>
                <a:cs typeface="Montserrat"/>
                <a:sym typeface="Montserrat"/>
              </a:rPr>
              <a:t>ratings</a:t>
            </a:r>
            <a:r>
              <a:rPr lang="it-IT" sz="3600" dirty="0">
                <a:solidFill>
                  <a:schemeClr val="bg2">
                    <a:lumMod val="50000"/>
                  </a:schemeClr>
                </a:solidFill>
                <a:latin typeface="Montserrat"/>
                <a:ea typeface="Montserrat"/>
                <a:cs typeface="Montserrat"/>
                <a:sym typeface="Montserrat"/>
              </a:rPr>
              <a:t>. </a:t>
            </a:r>
          </a:p>
          <a:p>
            <a:pPr marL="685800" lvl="0" indent="-685800">
              <a:buClr>
                <a:srgbClr val="212121"/>
              </a:buClr>
              <a:buSzPts val="1200"/>
              <a:buFont typeface="Wingdings" pitchFamily="2" charset="2"/>
              <a:buChar char="§"/>
            </a:pPr>
            <a:endParaRPr lang="it-IT" sz="3600" dirty="0">
              <a:solidFill>
                <a:schemeClr val="bg2">
                  <a:lumMod val="50000"/>
                </a:schemeClr>
              </a:solidFill>
              <a:latin typeface="Montserrat"/>
              <a:ea typeface="Montserrat"/>
              <a:cs typeface="Montserrat"/>
              <a:sym typeface="Montserrat"/>
            </a:endParaRPr>
          </a:p>
          <a:p>
            <a:pPr marL="685800" lvl="0" indent="-685800">
              <a:buClr>
                <a:srgbClr val="212121"/>
              </a:buClr>
              <a:buSzPts val="1200"/>
              <a:buFont typeface="Wingdings" pitchFamily="2" charset="2"/>
              <a:buChar char="§"/>
            </a:pPr>
            <a:r>
              <a:rPr lang="it-IT" sz="3600" dirty="0">
                <a:solidFill>
                  <a:schemeClr val="bg2">
                    <a:lumMod val="50000"/>
                  </a:schemeClr>
                </a:solidFill>
                <a:latin typeface="Montserrat"/>
                <a:ea typeface="Montserrat"/>
                <a:cs typeface="Montserrat"/>
                <a:sym typeface="Montserrat"/>
              </a:rPr>
              <a:t>F1 </a:t>
            </a:r>
            <a:r>
              <a:rPr lang="it-IT" sz="3600" dirty="0" err="1">
                <a:solidFill>
                  <a:schemeClr val="bg2">
                    <a:lumMod val="50000"/>
                  </a:schemeClr>
                </a:solidFill>
                <a:latin typeface="Montserrat"/>
                <a:ea typeface="Montserrat"/>
                <a:cs typeface="Montserrat"/>
                <a:sym typeface="Montserrat"/>
              </a:rPr>
              <a:t>is</a:t>
            </a:r>
            <a:r>
              <a:rPr lang="it-IT" sz="3600" dirty="0">
                <a:solidFill>
                  <a:schemeClr val="bg2">
                    <a:lumMod val="50000"/>
                  </a:schemeClr>
                </a:solidFill>
                <a:latin typeface="Montserrat"/>
                <a:ea typeface="Montserrat"/>
                <a:cs typeface="Montserrat"/>
                <a:sym typeface="Montserrat"/>
              </a:rPr>
              <a:t> a more </a:t>
            </a:r>
            <a:r>
              <a:rPr lang="it-IT" sz="3600" dirty="0" err="1">
                <a:solidFill>
                  <a:schemeClr val="bg2">
                    <a:lumMod val="50000"/>
                  </a:schemeClr>
                </a:solidFill>
                <a:latin typeface="Montserrat"/>
                <a:ea typeface="Montserrat"/>
                <a:cs typeface="Montserrat"/>
                <a:sym typeface="Montserrat"/>
              </a:rPr>
              <a:t>suitable</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metric</a:t>
            </a:r>
            <a:r>
              <a:rPr lang="it-IT" sz="3600" dirty="0">
                <a:solidFill>
                  <a:schemeClr val="bg2">
                    <a:lumMod val="50000"/>
                  </a:schemeClr>
                </a:solidFill>
                <a:latin typeface="Montserrat"/>
                <a:ea typeface="Montserrat"/>
                <a:cs typeface="Montserrat"/>
                <a:sym typeface="Montserrat"/>
              </a:rPr>
              <a:t> in multi </a:t>
            </a:r>
            <a:r>
              <a:rPr lang="it-IT" sz="3600" dirty="0" err="1">
                <a:solidFill>
                  <a:schemeClr val="bg2">
                    <a:lumMod val="50000"/>
                  </a:schemeClr>
                </a:solidFill>
                <a:latin typeface="Montserrat"/>
                <a:ea typeface="Montserrat"/>
                <a:cs typeface="Montserrat"/>
                <a:sym typeface="Montserrat"/>
              </a:rPr>
              <a:t>class</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problem</a:t>
            </a:r>
            <a:r>
              <a:rPr lang="it-IT" sz="3600" dirty="0">
                <a:solidFill>
                  <a:schemeClr val="bg2">
                    <a:lumMod val="50000"/>
                  </a:schemeClr>
                </a:solidFill>
                <a:latin typeface="Montserrat"/>
                <a:ea typeface="Montserrat"/>
                <a:cs typeface="Montserrat"/>
                <a:sym typeface="Montserrat"/>
              </a:rPr>
              <a:t> due to the </a:t>
            </a:r>
            <a:r>
              <a:rPr lang="it-IT" sz="3600" dirty="0" err="1">
                <a:solidFill>
                  <a:schemeClr val="bg2">
                    <a:lumMod val="50000"/>
                  </a:schemeClr>
                </a:solidFill>
                <a:latin typeface="Montserrat"/>
                <a:ea typeface="Montserrat"/>
                <a:cs typeface="Montserrat"/>
                <a:sym typeface="Montserrat"/>
              </a:rPr>
              <a:t>class</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imbalance</a:t>
            </a:r>
            <a:r>
              <a:rPr lang="it-IT" sz="3600" dirty="0">
                <a:solidFill>
                  <a:schemeClr val="bg2">
                    <a:lumMod val="50000"/>
                  </a:schemeClr>
                </a:solidFill>
                <a:latin typeface="Montserrat"/>
                <a:ea typeface="Montserrat"/>
                <a:cs typeface="Montserrat"/>
                <a:sym typeface="Montserrat"/>
              </a:rPr>
              <a:t>.</a:t>
            </a:r>
          </a:p>
          <a:p>
            <a:pPr marL="685800" lvl="0" indent="-685800">
              <a:buClr>
                <a:srgbClr val="212121"/>
              </a:buClr>
              <a:buSzPts val="1200"/>
              <a:buFont typeface="Wingdings" pitchFamily="2" charset="2"/>
              <a:buChar char="§"/>
            </a:pPr>
            <a:endParaRPr lang="it-IT" sz="3600" dirty="0">
              <a:solidFill>
                <a:schemeClr val="bg2">
                  <a:lumMod val="50000"/>
                </a:schemeClr>
              </a:solidFill>
              <a:latin typeface="Montserrat"/>
              <a:ea typeface="Montserrat"/>
              <a:cs typeface="Montserrat"/>
              <a:sym typeface="Montserrat"/>
            </a:endParaRPr>
          </a:p>
          <a:p>
            <a:pPr marL="685800" lvl="0" indent="-685800">
              <a:buClr>
                <a:srgbClr val="212121"/>
              </a:buClr>
              <a:buSzPts val="1200"/>
              <a:buFont typeface="Wingdings" pitchFamily="2" charset="2"/>
              <a:buChar char="§"/>
            </a:pPr>
            <a:r>
              <a:rPr lang="it-IT" sz="3600" dirty="0" err="1">
                <a:solidFill>
                  <a:schemeClr val="bg2">
                    <a:lumMod val="50000"/>
                  </a:schemeClr>
                </a:solidFill>
                <a:latin typeface="Montserrat"/>
                <a:ea typeface="Montserrat"/>
                <a:cs typeface="Montserrat"/>
                <a:sym typeface="Montserrat"/>
              </a:rPr>
              <a:t>Binary</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predictor</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performs</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fairly</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well</a:t>
            </a:r>
            <a:r>
              <a:rPr lang="it-IT" sz="3600" dirty="0">
                <a:solidFill>
                  <a:schemeClr val="bg2">
                    <a:lumMod val="50000"/>
                  </a:schemeClr>
                </a:solidFill>
                <a:latin typeface="Montserrat"/>
                <a:ea typeface="Montserrat"/>
                <a:cs typeface="Montserrat"/>
                <a:sym typeface="Montserrat"/>
              </a:rPr>
              <a:t>: </a:t>
            </a:r>
            <a:r>
              <a:rPr lang="it-IT" sz="3600" dirty="0">
                <a:solidFill>
                  <a:srgbClr val="F98F2D"/>
                </a:solidFill>
                <a:latin typeface="Montserrat"/>
                <a:ea typeface="Montserrat"/>
                <a:cs typeface="Montserrat"/>
                <a:sym typeface="Montserrat"/>
              </a:rPr>
              <a:t>0.9131</a:t>
            </a:r>
            <a:r>
              <a:rPr lang="it-IT" sz="3600" dirty="0">
                <a:solidFill>
                  <a:schemeClr val="bg2">
                    <a:lumMod val="50000"/>
                  </a:schemeClr>
                </a:solidFill>
                <a:latin typeface="Montserrat"/>
                <a:ea typeface="Montserrat"/>
                <a:cs typeface="Montserrat"/>
                <a:sym typeface="Montserrat"/>
              </a:rPr>
              <a:t> F1 score</a:t>
            </a: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endParaRPr lang="it-IT" sz="3600" dirty="0">
              <a:solidFill>
                <a:schemeClr val="bg2">
                  <a:lumMod val="50000"/>
                </a:schemeClr>
              </a:solidFill>
              <a:latin typeface="Montserrat"/>
              <a:ea typeface="Montserrat"/>
              <a:cs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endParaRPr lang="it-IT" sz="3600" i="0" u="none" strike="noStrike" cap="none" dirty="0">
              <a:solidFill>
                <a:schemeClr val="bg2">
                  <a:lumMod val="50000"/>
                </a:schemeClr>
              </a:solidFill>
              <a:latin typeface="Montserrat"/>
              <a:ea typeface="Montserrat"/>
              <a:cs typeface="Montserrat"/>
              <a:sym typeface="Montserrat"/>
            </a:endParaRPr>
          </a:p>
        </p:txBody>
      </p:sp>
    </p:spTree>
    <p:extLst>
      <p:ext uri="{BB962C8B-B14F-4D97-AF65-F5344CB8AC3E}">
        <p14:creationId xmlns:p14="http://schemas.microsoft.com/office/powerpoint/2010/main" val="2398069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332" name="Google Shape;332;p25"/>
          <p:cNvGrpSpPr/>
          <p:nvPr/>
        </p:nvGrpSpPr>
        <p:grpSpPr>
          <a:xfrm>
            <a:off x="-6325248" y="2026814"/>
            <a:ext cx="16621008" cy="9649025"/>
            <a:chOff x="0" y="0"/>
            <a:chExt cx="16621006" cy="9649023"/>
          </a:xfrm>
        </p:grpSpPr>
        <p:sp>
          <p:nvSpPr>
            <p:cNvPr id="333" name="Google Shape;333;p25"/>
            <p:cNvSpPr/>
            <p:nvPr/>
          </p:nvSpPr>
          <p:spPr>
            <a:xfrm>
              <a:off x="1514061" y="46585"/>
              <a:ext cx="13527660" cy="9162506"/>
            </a:xfrm>
            <a:custGeom>
              <a:avLst/>
              <a:gdLst/>
              <a:ahLst/>
              <a:cxnLst/>
              <a:rect l="l" t="t" r="r" b="b"/>
              <a:pathLst>
                <a:path w="120000" h="120000" extrusionOk="0">
                  <a:moveTo>
                    <a:pt x="0" y="117094"/>
                  </a:moveTo>
                  <a:lnTo>
                    <a:pt x="0" y="4827"/>
                  </a:lnTo>
                  <a:cubicBezTo>
                    <a:pt x="0" y="2155"/>
                    <a:pt x="1461" y="0"/>
                    <a:pt x="3272" y="0"/>
                  </a:cubicBezTo>
                  <a:lnTo>
                    <a:pt x="116738" y="0"/>
                  </a:lnTo>
                  <a:cubicBezTo>
                    <a:pt x="118527" y="0"/>
                    <a:pt x="120000" y="2155"/>
                    <a:pt x="120000" y="4827"/>
                  </a:cubicBezTo>
                  <a:lnTo>
                    <a:pt x="120000" y="117094"/>
                  </a:lnTo>
                  <a:cubicBezTo>
                    <a:pt x="120000" y="118683"/>
                    <a:pt x="119116" y="120000"/>
                    <a:pt x="118038" y="120000"/>
                  </a:cubicBezTo>
                  <a:lnTo>
                    <a:pt x="1966" y="120000"/>
                  </a:lnTo>
                  <a:cubicBezTo>
                    <a:pt x="872" y="120000"/>
                    <a:pt x="0" y="118727"/>
                    <a:pt x="0" y="117094"/>
                  </a:cubicBezTo>
                </a:path>
              </a:pathLst>
            </a:custGeom>
            <a:solidFill>
              <a:srgbClr val="333333"/>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4" name="Google Shape;334;p25"/>
            <p:cNvSpPr/>
            <p:nvPr/>
          </p:nvSpPr>
          <p:spPr>
            <a:xfrm>
              <a:off x="1486108" y="0"/>
              <a:ext cx="13583563" cy="9241702"/>
            </a:xfrm>
            <a:custGeom>
              <a:avLst/>
              <a:gdLst/>
              <a:ahLst/>
              <a:cxnLst/>
              <a:rect l="l" t="t" r="r" b="b"/>
              <a:pathLst>
                <a:path w="120000" h="120000" extrusionOk="0">
                  <a:moveTo>
                    <a:pt x="117844" y="120000"/>
                  </a:moveTo>
                  <a:lnTo>
                    <a:pt x="2155" y="120000"/>
                  </a:lnTo>
                  <a:cubicBezTo>
                    <a:pt x="1072" y="120000"/>
                    <a:pt x="0" y="118422"/>
                    <a:pt x="0" y="116833"/>
                  </a:cubicBezTo>
                  <a:lnTo>
                    <a:pt x="0" y="4844"/>
                  </a:lnTo>
                  <a:cubicBezTo>
                    <a:pt x="0" y="2166"/>
                    <a:pt x="1661" y="0"/>
                    <a:pt x="3483" y="0"/>
                  </a:cubicBezTo>
                  <a:lnTo>
                    <a:pt x="116511" y="0"/>
                  </a:lnTo>
                  <a:cubicBezTo>
                    <a:pt x="118327" y="0"/>
                    <a:pt x="120000" y="2166"/>
                    <a:pt x="120000" y="4844"/>
                  </a:cubicBezTo>
                  <a:lnTo>
                    <a:pt x="120000" y="116833"/>
                  </a:lnTo>
                  <a:cubicBezTo>
                    <a:pt x="120000" y="118422"/>
                    <a:pt x="118938" y="120000"/>
                    <a:pt x="117844" y="120000"/>
                  </a:cubicBezTo>
                  <a:close/>
                  <a:moveTo>
                    <a:pt x="2250" y="119572"/>
                  </a:moveTo>
                  <a:lnTo>
                    <a:pt x="117738" y="119572"/>
                  </a:lnTo>
                  <a:cubicBezTo>
                    <a:pt x="118822" y="119572"/>
                    <a:pt x="119700" y="118272"/>
                    <a:pt x="119700" y="116694"/>
                  </a:cubicBezTo>
                  <a:lnTo>
                    <a:pt x="119700" y="5416"/>
                  </a:lnTo>
                  <a:cubicBezTo>
                    <a:pt x="119700" y="2827"/>
                    <a:pt x="118272" y="727"/>
                    <a:pt x="116511" y="727"/>
                  </a:cubicBezTo>
                  <a:lnTo>
                    <a:pt x="3483" y="727"/>
                  </a:lnTo>
                  <a:cubicBezTo>
                    <a:pt x="1727" y="727"/>
                    <a:pt x="300" y="2827"/>
                    <a:pt x="300" y="5416"/>
                  </a:cubicBezTo>
                  <a:lnTo>
                    <a:pt x="300" y="116694"/>
                  </a:lnTo>
                  <a:cubicBezTo>
                    <a:pt x="300" y="118272"/>
                    <a:pt x="1177" y="119572"/>
                    <a:pt x="2250" y="119572"/>
                  </a:cubicBezTo>
                  <a:close/>
                </a:path>
              </a:pathLst>
            </a:custGeom>
            <a:solidFill>
              <a:srgbClr val="B4B3B4"/>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5" name="Google Shape;335;p25"/>
            <p:cNvSpPr/>
            <p:nvPr/>
          </p:nvSpPr>
          <p:spPr>
            <a:xfrm>
              <a:off x="1555988" y="93172"/>
              <a:ext cx="13441712" cy="8896963"/>
            </a:xfrm>
            <a:custGeom>
              <a:avLst/>
              <a:gdLst/>
              <a:ahLst/>
              <a:cxnLst/>
              <a:rect l="l" t="t" r="r" b="b"/>
              <a:pathLst>
                <a:path w="120000" h="120000" extrusionOk="0">
                  <a:moveTo>
                    <a:pt x="117132" y="0"/>
                  </a:moveTo>
                  <a:lnTo>
                    <a:pt x="2883" y="0"/>
                  </a:lnTo>
                  <a:cubicBezTo>
                    <a:pt x="1311" y="0"/>
                    <a:pt x="0" y="1950"/>
                    <a:pt x="0" y="4372"/>
                  </a:cubicBezTo>
                  <a:lnTo>
                    <a:pt x="0" y="117005"/>
                  </a:lnTo>
                  <a:cubicBezTo>
                    <a:pt x="0" y="118661"/>
                    <a:pt x="894" y="120000"/>
                    <a:pt x="1978" y="120000"/>
                  </a:cubicBezTo>
                  <a:lnTo>
                    <a:pt x="118027" y="120000"/>
                  </a:lnTo>
                  <a:cubicBezTo>
                    <a:pt x="119110" y="120000"/>
                    <a:pt x="119999" y="118661"/>
                    <a:pt x="119999" y="117005"/>
                  </a:cubicBezTo>
                  <a:lnTo>
                    <a:pt x="119999" y="4344"/>
                  </a:lnTo>
                  <a:cubicBezTo>
                    <a:pt x="120016" y="1950"/>
                    <a:pt x="118716" y="0"/>
                    <a:pt x="117132" y="0"/>
                  </a:cubicBezTo>
                </a:path>
              </a:pathLst>
            </a:custGeom>
            <a:solidFill>
              <a:srgbClr val="181A19"/>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6" name="Google Shape;336;p25"/>
            <p:cNvSpPr/>
            <p:nvPr/>
          </p:nvSpPr>
          <p:spPr>
            <a:xfrm>
              <a:off x="1984584" y="675504"/>
              <a:ext cx="12581954" cy="7927966"/>
            </a:xfrm>
            <a:custGeom>
              <a:avLst/>
              <a:gdLst/>
              <a:ahLst/>
              <a:cxnLst/>
              <a:rect l="l" t="t" r="r" b="b"/>
              <a:pathLst>
                <a:path w="120000" h="120000" extrusionOk="0">
                  <a:moveTo>
                    <a:pt x="60011" y="120000"/>
                  </a:moveTo>
                  <a:lnTo>
                    <a:pt x="0" y="120000"/>
                  </a:lnTo>
                  <a:lnTo>
                    <a:pt x="0" y="0"/>
                  </a:lnTo>
                  <a:lnTo>
                    <a:pt x="120000" y="0"/>
                  </a:lnTo>
                  <a:lnTo>
                    <a:pt x="120000" y="120000"/>
                  </a:lnTo>
                  <a:lnTo>
                    <a:pt x="60011" y="120000"/>
                  </a:lnTo>
                </a:path>
              </a:pathLst>
            </a:custGeom>
            <a:solidFill>
              <a:srgbClr val="3D3D3F"/>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7" name="Google Shape;337;p25"/>
            <p:cNvSpPr/>
            <p:nvPr/>
          </p:nvSpPr>
          <p:spPr>
            <a:xfrm>
              <a:off x="8227172" y="419277"/>
              <a:ext cx="106088" cy="106099"/>
            </a:xfrm>
            <a:custGeom>
              <a:avLst/>
              <a:gdLst/>
              <a:ahLst/>
              <a:cxnLst/>
              <a:rect l="l" t="t" r="r" b="b"/>
              <a:pathLst>
                <a:path w="120000" h="120000" extrusionOk="0">
                  <a:moveTo>
                    <a:pt x="120000" y="59405"/>
                  </a:moveTo>
                  <a:cubicBezTo>
                    <a:pt x="120000" y="70100"/>
                    <a:pt x="117600" y="79605"/>
                    <a:pt x="111600" y="89111"/>
                  </a:cubicBezTo>
                  <a:cubicBezTo>
                    <a:pt x="106800" y="98611"/>
                    <a:pt x="100800" y="105744"/>
                    <a:pt x="91200" y="111683"/>
                  </a:cubicBezTo>
                  <a:cubicBezTo>
                    <a:pt x="80400" y="116433"/>
                    <a:pt x="72000" y="120000"/>
                    <a:pt x="61200" y="120000"/>
                  </a:cubicBezTo>
                  <a:cubicBezTo>
                    <a:pt x="50400" y="120000"/>
                    <a:pt x="40800" y="116433"/>
                    <a:pt x="31200" y="111683"/>
                  </a:cubicBezTo>
                  <a:cubicBezTo>
                    <a:pt x="20400" y="105744"/>
                    <a:pt x="13200" y="98611"/>
                    <a:pt x="8400" y="89111"/>
                  </a:cubicBezTo>
                  <a:cubicBezTo>
                    <a:pt x="2400" y="79605"/>
                    <a:pt x="0" y="70100"/>
                    <a:pt x="0" y="59405"/>
                  </a:cubicBezTo>
                  <a:cubicBezTo>
                    <a:pt x="0" y="48711"/>
                    <a:pt x="2400" y="39205"/>
                    <a:pt x="8400" y="29705"/>
                  </a:cubicBezTo>
                  <a:cubicBezTo>
                    <a:pt x="13200" y="20200"/>
                    <a:pt x="20400" y="13066"/>
                    <a:pt x="31200" y="8316"/>
                  </a:cubicBezTo>
                  <a:cubicBezTo>
                    <a:pt x="40800" y="2377"/>
                    <a:pt x="50400" y="0"/>
                    <a:pt x="61200" y="0"/>
                  </a:cubicBezTo>
                  <a:cubicBezTo>
                    <a:pt x="72000" y="0"/>
                    <a:pt x="80400" y="2377"/>
                    <a:pt x="91200" y="8316"/>
                  </a:cubicBezTo>
                  <a:cubicBezTo>
                    <a:pt x="100800" y="13066"/>
                    <a:pt x="106800" y="20200"/>
                    <a:pt x="111600" y="29705"/>
                  </a:cubicBezTo>
                  <a:cubicBezTo>
                    <a:pt x="117600" y="39205"/>
                    <a:pt x="120000" y="48711"/>
                    <a:pt x="120000" y="59405"/>
                  </a:cubicBezTo>
                </a:path>
              </a:pathLst>
            </a:custGeom>
            <a:solidFill>
              <a:srgbClr val="4C4D4B"/>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8" name="Google Shape;338;p25"/>
            <p:cNvSpPr/>
            <p:nvPr/>
          </p:nvSpPr>
          <p:spPr>
            <a:xfrm>
              <a:off x="8227172" y="421285"/>
              <a:ext cx="82795" cy="80773"/>
            </a:xfrm>
            <a:custGeom>
              <a:avLst/>
              <a:gdLst/>
              <a:ahLst/>
              <a:cxnLst/>
              <a:rect l="l" t="t" r="r" b="b"/>
              <a:pathLst>
                <a:path w="120000" h="120000" extrusionOk="0">
                  <a:moveTo>
                    <a:pt x="0" y="70487"/>
                  </a:moveTo>
                  <a:cubicBezTo>
                    <a:pt x="0" y="76876"/>
                    <a:pt x="0" y="83264"/>
                    <a:pt x="4616" y="94446"/>
                  </a:cubicBezTo>
                  <a:cubicBezTo>
                    <a:pt x="16922" y="110417"/>
                    <a:pt x="36922" y="120000"/>
                    <a:pt x="55383" y="120000"/>
                  </a:cubicBezTo>
                  <a:cubicBezTo>
                    <a:pt x="90766" y="120000"/>
                    <a:pt x="120000" y="91252"/>
                    <a:pt x="120000" y="57711"/>
                  </a:cubicBezTo>
                  <a:cubicBezTo>
                    <a:pt x="120000" y="33752"/>
                    <a:pt x="107694" y="9793"/>
                    <a:pt x="87694" y="210"/>
                  </a:cubicBezTo>
                  <a:cubicBezTo>
                    <a:pt x="84616" y="210"/>
                    <a:pt x="78461" y="210"/>
                    <a:pt x="75383" y="210"/>
                  </a:cubicBezTo>
                  <a:cubicBezTo>
                    <a:pt x="32305" y="-2983"/>
                    <a:pt x="0" y="30557"/>
                    <a:pt x="0" y="70487"/>
                  </a:cubicBezTo>
                </a:path>
              </a:pathLst>
            </a:custGeom>
            <a:solidFill>
              <a:srgbClr val="0E0D0C"/>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9" name="Google Shape;339;p25"/>
            <p:cNvSpPr/>
            <p:nvPr/>
          </p:nvSpPr>
          <p:spPr>
            <a:xfrm>
              <a:off x="792" y="9426467"/>
              <a:ext cx="16619685" cy="222556"/>
            </a:xfrm>
            <a:custGeom>
              <a:avLst/>
              <a:gdLst/>
              <a:ahLst/>
              <a:cxnLst/>
              <a:rect l="l" t="t" r="r" b="b"/>
              <a:pathLst>
                <a:path w="120000" h="120000" extrusionOk="0">
                  <a:moveTo>
                    <a:pt x="113077" y="120000"/>
                  </a:moveTo>
                  <a:cubicBezTo>
                    <a:pt x="76612" y="120000"/>
                    <a:pt x="43342" y="120000"/>
                    <a:pt x="6883" y="120000"/>
                  </a:cubicBezTo>
                  <a:cubicBezTo>
                    <a:pt x="4528" y="96000"/>
                    <a:pt x="1072" y="30283"/>
                    <a:pt x="16" y="4000"/>
                  </a:cubicBezTo>
                  <a:cubicBezTo>
                    <a:pt x="-5" y="4000"/>
                    <a:pt x="-5" y="0"/>
                    <a:pt x="16" y="0"/>
                  </a:cubicBezTo>
                  <a:cubicBezTo>
                    <a:pt x="40003" y="0"/>
                    <a:pt x="79996" y="0"/>
                    <a:pt x="119988" y="0"/>
                  </a:cubicBezTo>
                  <a:cubicBezTo>
                    <a:pt x="120005" y="0"/>
                    <a:pt x="120005" y="2283"/>
                    <a:pt x="119988" y="4000"/>
                  </a:cubicBezTo>
                  <a:cubicBezTo>
                    <a:pt x="119511" y="22855"/>
                    <a:pt x="116071" y="110283"/>
                    <a:pt x="113077" y="120000"/>
                  </a:cubicBezTo>
                </a:path>
              </a:pathLst>
            </a:custGeom>
            <a:solidFill>
              <a:srgbClr val="AFBAC0"/>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40" name="Google Shape;340;p25"/>
            <p:cNvSpPr/>
            <p:nvPr/>
          </p:nvSpPr>
          <p:spPr>
            <a:xfrm>
              <a:off x="0" y="9168221"/>
              <a:ext cx="16621006" cy="264493"/>
            </a:xfrm>
            <a:custGeom>
              <a:avLst/>
              <a:gdLst/>
              <a:ahLst/>
              <a:cxnLst/>
              <a:rect l="l" t="t" r="r" b="b"/>
              <a:pathLst>
                <a:path w="120000" h="120000" extrusionOk="0">
                  <a:moveTo>
                    <a:pt x="119983" y="120000"/>
                  </a:moveTo>
                  <a:lnTo>
                    <a:pt x="22" y="120000"/>
                  </a:lnTo>
                  <a:cubicBezTo>
                    <a:pt x="0" y="120000"/>
                    <a:pt x="0" y="120000"/>
                    <a:pt x="0" y="119050"/>
                  </a:cubicBezTo>
                  <a:lnTo>
                    <a:pt x="0" y="20000"/>
                  </a:lnTo>
                  <a:cubicBezTo>
                    <a:pt x="0" y="9050"/>
                    <a:pt x="144" y="0"/>
                    <a:pt x="322" y="0"/>
                  </a:cubicBezTo>
                  <a:lnTo>
                    <a:pt x="119677" y="0"/>
                  </a:lnTo>
                  <a:cubicBezTo>
                    <a:pt x="119855" y="0"/>
                    <a:pt x="120000" y="9050"/>
                    <a:pt x="120000" y="20000"/>
                  </a:cubicBezTo>
                  <a:cubicBezTo>
                    <a:pt x="120000" y="20000"/>
                    <a:pt x="120000" y="120000"/>
                    <a:pt x="119983" y="120000"/>
                  </a:cubicBezTo>
                </a:path>
              </a:pathLst>
            </a:custGeom>
            <a:solidFill>
              <a:srgbClr val="E7E7E7"/>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41" name="Google Shape;341;p25"/>
            <p:cNvSpPr/>
            <p:nvPr/>
          </p:nvSpPr>
          <p:spPr>
            <a:xfrm>
              <a:off x="7178978" y="9168221"/>
              <a:ext cx="2258389" cy="134037"/>
            </a:xfrm>
            <a:custGeom>
              <a:avLst/>
              <a:gdLst/>
              <a:ahLst/>
              <a:cxnLst/>
              <a:rect l="l" t="t" r="r" b="b"/>
              <a:pathLst>
                <a:path w="120000" h="120000" extrusionOk="0">
                  <a:moveTo>
                    <a:pt x="0" y="0"/>
                  </a:moveTo>
                  <a:lnTo>
                    <a:pt x="0" y="60000"/>
                  </a:lnTo>
                  <a:cubicBezTo>
                    <a:pt x="0" y="94283"/>
                    <a:pt x="2133" y="120000"/>
                    <a:pt x="4600" y="120000"/>
                  </a:cubicBezTo>
                  <a:lnTo>
                    <a:pt x="115400" y="120000"/>
                  </a:lnTo>
                  <a:cubicBezTo>
                    <a:pt x="117977" y="120000"/>
                    <a:pt x="120000" y="94283"/>
                    <a:pt x="120000" y="60000"/>
                  </a:cubicBezTo>
                  <a:lnTo>
                    <a:pt x="120000" y="0"/>
                  </a:lnTo>
                  <a:lnTo>
                    <a:pt x="0" y="0"/>
                  </a:lnTo>
                </a:path>
              </a:pathLst>
            </a:custGeom>
            <a:solidFill>
              <a:srgbClr val="AFBAC0"/>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grpSp>
      <p:sp>
        <p:nvSpPr>
          <p:cNvPr id="342" name="Google Shape;342;p25"/>
          <p:cNvSpPr txBox="1"/>
          <p:nvPr/>
        </p:nvSpPr>
        <p:spPr>
          <a:xfrm>
            <a:off x="11071719" y="1312716"/>
            <a:ext cx="12852681" cy="3683700"/>
          </a:xfrm>
          <a:prstGeom prst="rect">
            <a:avLst/>
          </a:prstGeom>
          <a:noFill/>
          <a:ln>
            <a:noFill/>
          </a:ln>
        </p:spPr>
        <p:txBody>
          <a:bodyPr spcFirstLastPara="1" wrap="square" lIns="0" tIns="0" rIns="0" bIns="0" anchor="t" anchorCtr="0">
            <a:noAutofit/>
          </a:bodyPr>
          <a:lstStyle/>
          <a:p>
            <a:pPr marL="457200" lvl="0" indent="0" algn="l" rtl="0">
              <a:lnSpc>
                <a:spcPct val="90000"/>
              </a:lnSpc>
              <a:spcAft>
                <a:spcPts val="0"/>
              </a:spcAft>
              <a:buNone/>
            </a:pPr>
            <a:r>
              <a:rPr lang="en-GB" sz="9600" b="1" dirty="0">
                <a:solidFill>
                  <a:srgbClr val="212121"/>
                </a:solidFill>
                <a:latin typeface="Montserrat"/>
                <a:ea typeface="Montserrat"/>
                <a:cs typeface="Montserrat"/>
                <a:sym typeface="Montserrat"/>
              </a:rPr>
              <a:t>Limitations: </a:t>
            </a:r>
          </a:p>
          <a:p>
            <a:pPr marL="457200" lvl="0" indent="0" algn="l" rtl="0">
              <a:lnSpc>
                <a:spcPct val="90000"/>
              </a:lnSpc>
              <a:spcAft>
                <a:spcPts val="0"/>
              </a:spcAft>
              <a:buNone/>
            </a:pPr>
            <a:endParaRPr lang="en-GB" sz="9600" b="1" dirty="0">
              <a:solidFill>
                <a:srgbClr val="212121"/>
              </a:solidFill>
              <a:latin typeface="Montserrat"/>
              <a:ea typeface="Montserrat"/>
              <a:cs typeface="Montserrat"/>
              <a:sym typeface="Montserrat"/>
            </a:endParaRPr>
          </a:p>
          <a:p>
            <a:pPr marL="457200" lvl="0" indent="0" algn="l" rtl="0">
              <a:lnSpc>
                <a:spcPct val="80000"/>
              </a:lnSpc>
              <a:spcBef>
                <a:spcPts val="0"/>
              </a:spcBef>
              <a:spcAft>
                <a:spcPts val="0"/>
              </a:spcAft>
              <a:buNone/>
            </a:pPr>
            <a:endParaRPr sz="9600" b="1" dirty="0">
              <a:solidFill>
                <a:srgbClr val="212121"/>
              </a:solidFill>
              <a:latin typeface="Montserrat"/>
              <a:ea typeface="Montserrat"/>
              <a:cs typeface="Montserrat"/>
              <a:sym typeface="Montserrat"/>
            </a:endParaRPr>
          </a:p>
          <a:p>
            <a:pPr marL="0" marR="0" lvl="0" indent="0" algn="l" rtl="0">
              <a:lnSpc>
                <a:spcPct val="80000"/>
              </a:lnSpc>
              <a:spcBef>
                <a:spcPts val="0"/>
              </a:spcBef>
              <a:spcAft>
                <a:spcPts val="0"/>
              </a:spcAft>
              <a:buClr>
                <a:srgbClr val="212121"/>
              </a:buClr>
              <a:buSzPts val="2800"/>
              <a:buFont typeface="Montserrat"/>
              <a:buNone/>
            </a:pPr>
            <a:endParaRPr sz="9600" b="1" dirty="0">
              <a:solidFill>
                <a:srgbClr val="212121"/>
              </a:solidFill>
              <a:latin typeface="Montserrat"/>
              <a:ea typeface="Montserrat"/>
              <a:cs typeface="Montserrat"/>
              <a:sym typeface="Montserrat"/>
            </a:endParaRPr>
          </a:p>
        </p:txBody>
      </p:sp>
      <p:pic>
        <p:nvPicPr>
          <p:cNvPr id="343" name="Google Shape;343;p25"/>
          <p:cNvPicPr preferRelativeResize="0"/>
          <p:nvPr/>
        </p:nvPicPr>
        <p:blipFill rotWithShape="1">
          <a:blip r:embed="rId3">
            <a:alphaModFix/>
          </a:blip>
          <a:srcRect t="2741" b="2741"/>
          <a:stretch/>
        </p:blipFill>
        <p:spPr>
          <a:xfrm>
            <a:off x="-4303050" y="2715700"/>
            <a:ext cx="12576681" cy="7924897"/>
          </a:xfrm>
          <a:prstGeom prst="rect">
            <a:avLst/>
          </a:prstGeom>
          <a:noFill/>
          <a:ln>
            <a:noFill/>
          </a:ln>
        </p:spPr>
      </p:pic>
      <p:sp>
        <p:nvSpPr>
          <p:cNvPr id="344" name="Google Shape;344;p25"/>
          <p:cNvSpPr/>
          <p:nvPr/>
        </p:nvSpPr>
        <p:spPr>
          <a:xfrm>
            <a:off x="22199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32582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42965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55774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68583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7;p20">
            <a:extLst>
              <a:ext uri="{FF2B5EF4-FFF2-40B4-BE49-F238E27FC236}">
                <a16:creationId xmlns:a16="http://schemas.microsoft.com/office/drawing/2014/main" id="{342E1BAD-BA01-FD40-A613-AFB0E262915E}"/>
              </a:ext>
            </a:extLst>
          </p:cNvPr>
          <p:cNvSpPr/>
          <p:nvPr/>
        </p:nvSpPr>
        <p:spPr>
          <a:xfrm>
            <a:off x="11313160" y="3213653"/>
            <a:ext cx="12369800" cy="7426943"/>
          </a:xfrm>
          <a:prstGeom prst="rect">
            <a:avLst/>
          </a:prstGeom>
          <a:noFill/>
          <a:ln>
            <a:noFill/>
          </a:ln>
        </p:spPr>
        <p:txBody>
          <a:bodyPr spcFirstLastPara="1" wrap="square" lIns="50800" tIns="50800" rIns="50800" bIns="50800" anchor="t" anchorCtr="0">
            <a:noAutofit/>
          </a:bodyPr>
          <a:lstStyle/>
          <a:p>
            <a:pPr marL="571500" marR="0" lvl="0" indent="-571500" algn="l" rtl="0">
              <a:spcBef>
                <a:spcPts val="0"/>
              </a:spcBef>
              <a:spcAft>
                <a:spcPts val="0"/>
              </a:spcAft>
              <a:buClr>
                <a:srgbClr val="212121"/>
              </a:buClr>
              <a:buSzPts val="1200"/>
              <a:buFont typeface="Arial" panose="020B0604020202020204" pitchFamily="34" charset="0"/>
              <a:buChar char="•"/>
            </a:pPr>
            <a:r>
              <a:rPr lang="it-IT" sz="3600" dirty="0" err="1">
                <a:solidFill>
                  <a:schemeClr val="bg2">
                    <a:lumMod val="50000"/>
                  </a:schemeClr>
                </a:solidFill>
                <a:latin typeface="Montserrat"/>
                <a:ea typeface="Montserrat"/>
                <a:cs typeface="Montserrat"/>
                <a:sym typeface="Montserrat"/>
              </a:rPr>
              <a:t>Further</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parameter</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tuning</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required</a:t>
            </a:r>
            <a:r>
              <a:rPr lang="it-IT" sz="3600" dirty="0">
                <a:solidFill>
                  <a:schemeClr val="bg2">
                    <a:lumMod val="50000"/>
                  </a:schemeClr>
                </a:solidFill>
                <a:latin typeface="Montserrat"/>
                <a:ea typeface="Montserrat"/>
                <a:cs typeface="Montserrat"/>
                <a:sym typeface="Montserrat"/>
              </a:rPr>
              <a:t> </a:t>
            </a:r>
          </a:p>
          <a:p>
            <a:pPr marL="571500" marR="0" lvl="0" indent="-571500" algn="l" rtl="0">
              <a:spcBef>
                <a:spcPts val="0"/>
              </a:spcBef>
              <a:spcAft>
                <a:spcPts val="0"/>
              </a:spcAft>
              <a:buClr>
                <a:srgbClr val="212121"/>
              </a:buClr>
              <a:buSzPts val="1200"/>
              <a:buFont typeface="Arial" panose="020B0604020202020204" pitchFamily="34" charset="0"/>
              <a:buChar char="•"/>
            </a:pPr>
            <a:endParaRPr lang="it-IT" sz="3600" dirty="0">
              <a:solidFill>
                <a:schemeClr val="bg2">
                  <a:lumMod val="50000"/>
                </a:schemeClr>
              </a:solidFill>
              <a:latin typeface="Montserrat"/>
              <a:ea typeface="Montserrat"/>
              <a:cs typeface="Montserrat"/>
              <a:sym typeface="Montserrat"/>
            </a:endParaRPr>
          </a:p>
          <a:p>
            <a:pPr marL="571500" marR="0" lvl="0" indent="-571500" algn="l" rtl="0">
              <a:spcBef>
                <a:spcPts val="0"/>
              </a:spcBef>
              <a:spcAft>
                <a:spcPts val="0"/>
              </a:spcAft>
              <a:buClr>
                <a:srgbClr val="212121"/>
              </a:buClr>
              <a:buSzPts val="1200"/>
              <a:buFont typeface="Arial" panose="020B0604020202020204" pitchFamily="34" charset="0"/>
              <a:buChar char="•"/>
            </a:pPr>
            <a:r>
              <a:rPr lang="it-IT" sz="3600" dirty="0">
                <a:solidFill>
                  <a:schemeClr val="bg2">
                    <a:lumMod val="50000"/>
                  </a:schemeClr>
                </a:solidFill>
                <a:latin typeface="Montserrat"/>
                <a:ea typeface="Montserrat"/>
                <a:cs typeface="Montserrat"/>
                <a:sym typeface="Montserrat"/>
              </a:rPr>
              <a:t>Text </a:t>
            </a:r>
            <a:r>
              <a:rPr lang="it-IT" sz="3600" dirty="0" err="1">
                <a:solidFill>
                  <a:schemeClr val="bg2">
                    <a:lumMod val="50000"/>
                  </a:schemeClr>
                </a:solidFill>
                <a:latin typeface="Montserrat"/>
                <a:ea typeface="Montserrat"/>
                <a:cs typeface="Montserrat"/>
                <a:sym typeface="Montserrat"/>
              </a:rPr>
              <a:t>features</a:t>
            </a:r>
            <a:r>
              <a:rPr lang="it-IT" sz="3600" dirty="0">
                <a:solidFill>
                  <a:schemeClr val="bg2">
                    <a:lumMod val="50000"/>
                  </a:schemeClr>
                </a:solidFill>
                <a:latin typeface="Montserrat"/>
                <a:ea typeface="Montserrat"/>
                <a:cs typeface="Montserrat"/>
                <a:sym typeface="Montserrat"/>
              </a:rPr>
              <a:t> are </a:t>
            </a:r>
            <a:r>
              <a:rPr lang="it-IT" sz="3600" dirty="0" err="1">
                <a:solidFill>
                  <a:schemeClr val="bg2">
                    <a:lumMod val="50000"/>
                  </a:schemeClr>
                </a:solidFill>
                <a:latin typeface="Montserrat"/>
                <a:ea typeface="Montserrat"/>
                <a:cs typeface="Montserrat"/>
                <a:sym typeface="Montserrat"/>
              </a:rPr>
              <a:t>noisy</a:t>
            </a:r>
            <a:r>
              <a:rPr lang="it-IT" sz="3600" dirty="0">
                <a:solidFill>
                  <a:schemeClr val="bg2">
                    <a:lumMod val="50000"/>
                  </a:schemeClr>
                </a:solidFill>
                <a:latin typeface="Montserrat"/>
                <a:ea typeface="Montserrat"/>
                <a:cs typeface="Montserrat"/>
                <a:sym typeface="Montserrat"/>
              </a:rPr>
              <a:t>. </a:t>
            </a:r>
          </a:p>
          <a:p>
            <a:pPr marL="571500" marR="0" lvl="0" indent="-571500" algn="l" rtl="0">
              <a:spcBef>
                <a:spcPts val="0"/>
              </a:spcBef>
              <a:spcAft>
                <a:spcPts val="0"/>
              </a:spcAft>
              <a:buClr>
                <a:srgbClr val="212121"/>
              </a:buClr>
              <a:buSzPts val="1200"/>
              <a:buFont typeface="Arial" panose="020B0604020202020204" pitchFamily="34" charset="0"/>
              <a:buChar char="•"/>
            </a:pPr>
            <a:endParaRPr lang="it-IT" sz="3600" dirty="0">
              <a:solidFill>
                <a:schemeClr val="bg2">
                  <a:lumMod val="50000"/>
                </a:schemeClr>
              </a:solidFill>
              <a:latin typeface="Montserrat"/>
              <a:ea typeface="Montserrat"/>
              <a:cs typeface="Montserrat"/>
              <a:sym typeface="Montserrat"/>
            </a:endParaRPr>
          </a:p>
          <a:p>
            <a:pPr marL="571500" marR="0" lvl="0" indent="-571500" algn="l" rtl="0">
              <a:spcBef>
                <a:spcPts val="0"/>
              </a:spcBef>
              <a:spcAft>
                <a:spcPts val="0"/>
              </a:spcAft>
              <a:buClr>
                <a:srgbClr val="212121"/>
              </a:buClr>
              <a:buSzPts val="1200"/>
              <a:buFont typeface="Arial" panose="020B0604020202020204" pitchFamily="34" charset="0"/>
              <a:buChar char="•"/>
            </a:pPr>
            <a:r>
              <a:rPr lang="it-IT" sz="3600" dirty="0">
                <a:solidFill>
                  <a:schemeClr val="bg2">
                    <a:lumMod val="50000"/>
                  </a:schemeClr>
                </a:solidFill>
                <a:latin typeface="Montserrat"/>
                <a:ea typeface="Montserrat"/>
                <a:cs typeface="Montserrat"/>
                <a:sym typeface="Montserrat"/>
              </a:rPr>
              <a:t>Class </a:t>
            </a:r>
            <a:r>
              <a:rPr lang="it-IT" sz="3600" dirty="0" err="1">
                <a:solidFill>
                  <a:schemeClr val="bg2">
                    <a:lumMod val="50000"/>
                  </a:schemeClr>
                </a:solidFill>
                <a:latin typeface="Montserrat"/>
                <a:ea typeface="Montserrat"/>
                <a:cs typeface="Montserrat"/>
                <a:sym typeface="Montserrat"/>
              </a:rPr>
              <a:t>Imbalance</a:t>
            </a:r>
            <a:r>
              <a:rPr lang="it-IT" sz="3600" dirty="0">
                <a:solidFill>
                  <a:schemeClr val="bg2">
                    <a:lumMod val="50000"/>
                  </a:schemeClr>
                </a:solidFill>
                <a:latin typeface="Montserrat"/>
                <a:ea typeface="Montserrat"/>
                <a:cs typeface="Montserrat"/>
                <a:sym typeface="Montserrat"/>
              </a:rPr>
              <a:t> in data</a:t>
            </a:r>
          </a:p>
          <a:p>
            <a:pPr marL="571500" marR="0" lvl="0" indent="-571500" algn="l" rtl="0">
              <a:spcBef>
                <a:spcPts val="0"/>
              </a:spcBef>
              <a:spcAft>
                <a:spcPts val="0"/>
              </a:spcAft>
              <a:buClr>
                <a:srgbClr val="212121"/>
              </a:buClr>
              <a:buSzPts val="1200"/>
              <a:buFont typeface="Arial" panose="020B0604020202020204" pitchFamily="34" charset="0"/>
              <a:buChar char="•"/>
            </a:pPr>
            <a:endParaRPr lang="it-IT" sz="3600" dirty="0">
              <a:solidFill>
                <a:schemeClr val="bg2">
                  <a:lumMod val="50000"/>
                </a:schemeClr>
              </a:solidFill>
              <a:latin typeface="Montserrat"/>
              <a:ea typeface="Montserrat"/>
              <a:cs typeface="Montserrat"/>
              <a:sym typeface="Montserrat"/>
            </a:endParaRPr>
          </a:p>
          <a:p>
            <a:pPr marL="571500" marR="0" lvl="0" indent="-571500" algn="l" rtl="0">
              <a:spcBef>
                <a:spcPts val="0"/>
              </a:spcBef>
              <a:spcAft>
                <a:spcPts val="0"/>
              </a:spcAft>
              <a:buClr>
                <a:srgbClr val="212121"/>
              </a:buClr>
              <a:buSzPts val="1200"/>
              <a:buFont typeface="Arial" panose="020B0604020202020204" pitchFamily="34" charset="0"/>
              <a:buChar char="•"/>
            </a:pPr>
            <a:r>
              <a:rPr lang="it-IT" sz="3600" dirty="0">
                <a:solidFill>
                  <a:schemeClr val="bg2">
                    <a:lumMod val="50000"/>
                  </a:schemeClr>
                </a:solidFill>
                <a:latin typeface="Montserrat"/>
                <a:ea typeface="Montserrat"/>
                <a:cs typeface="Montserrat"/>
                <a:sym typeface="Montserrat"/>
              </a:rPr>
              <a:t>How </a:t>
            </a:r>
            <a:r>
              <a:rPr lang="it-IT" sz="3600" dirty="0" err="1">
                <a:solidFill>
                  <a:schemeClr val="bg2">
                    <a:lumMod val="50000"/>
                  </a:schemeClr>
                </a:solidFill>
                <a:latin typeface="Montserrat"/>
                <a:ea typeface="Montserrat"/>
                <a:cs typeface="Montserrat"/>
                <a:sym typeface="Montserrat"/>
              </a:rPr>
              <a:t>legitamate</a:t>
            </a:r>
            <a:r>
              <a:rPr lang="it-IT" sz="3600" dirty="0">
                <a:solidFill>
                  <a:schemeClr val="bg2">
                    <a:lumMod val="50000"/>
                  </a:schemeClr>
                </a:solidFill>
                <a:latin typeface="Montserrat"/>
                <a:ea typeface="Montserrat"/>
                <a:cs typeface="Montserrat"/>
                <a:sym typeface="Montserrat"/>
              </a:rPr>
              <a:t> are non-</a:t>
            </a:r>
            <a:r>
              <a:rPr lang="it-IT" sz="3600" dirty="0" err="1">
                <a:solidFill>
                  <a:schemeClr val="bg2">
                    <a:lumMod val="50000"/>
                  </a:schemeClr>
                </a:solidFill>
                <a:latin typeface="Montserrat"/>
                <a:ea typeface="Montserrat"/>
                <a:cs typeface="Montserrat"/>
                <a:sym typeface="Montserrat"/>
              </a:rPr>
              <a:t>verified</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reviews</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Did</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they</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actually</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purchase</a:t>
            </a:r>
            <a:r>
              <a:rPr lang="it-IT" sz="3600" dirty="0">
                <a:solidFill>
                  <a:schemeClr val="bg2">
                    <a:lumMod val="50000"/>
                  </a:schemeClr>
                </a:solidFill>
                <a:latin typeface="Montserrat"/>
                <a:ea typeface="Montserrat"/>
                <a:cs typeface="Montserrat"/>
                <a:sym typeface="Montserrat"/>
              </a:rPr>
              <a:t>?</a:t>
            </a:r>
          </a:p>
          <a:p>
            <a:pPr marL="571500" marR="0" lvl="0" indent="-571500" algn="l" rtl="0">
              <a:spcBef>
                <a:spcPts val="0"/>
              </a:spcBef>
              <a:spcAft>
                <a:spcPts val="0"/>
              </a:spcAft>
              <a:buClr>
                <a:srgbClr val="212121"/>
              </a:buClr>
              <a:buSzPts val="1200"/>
              <a:buFont typeface="Arial" panose="020B0604020202020204" pitchFamily="34" charset="0"/>
              <a:buChar char="•"/>
            </a:pPr>
            <a:endParaRPr lang="it-IT" sz="3600" dirty="0">
              <a:solidFill>
                <a:schemeClr val="bg2">
                  <a:lumMod val="50000"/>
                </a:schemeClr>
              </a:solidFill>
              <a:latin typeface="Montserrat"/>
              <a:ea typeface="Montserrat"/>
              <a:cs typeface="Montserrat"/>
              <a:sym typeface="Montserrat"/>
            </a:endParaRPr>
          </a:p>
          <a:p>
            <a:pPr marL="571500" marR="0" lvl="0" indent="-571500" algn="l" rtl="0">
              <a:spcBef>
                <a:spcPts val="0"/>
              </a:spcBef>
              <a:spcAft>
                <a:spcPts val="0"/>
              </a:spcAft>
              <a:buClr>
                <a:srgbClr val="212121"/>
              </a:buClr>
              <a:buSzPts val="1200"/>
              <a:buFont typeface="Arial" panose="020B0604020202020204" pitchFamily="34" charset="0"/>
              <a:buChar char="•"/>
            </a:pPr>
            <a:endParaRPr lang="it-IT" sz="3600" dirty="0">
              <a:solidFill>
                <a:schemeClr val="bg2">
                  <a:lumMod val="50000"/>
                </a:schemeClr>
              </a:solidFill>
              <a:latin typeface="Montserrat"/>
              <a:ea typeface="Montserrat"/>
              <a:cs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endParaRPr lang="it-IT" sz="3600" i="0" u="none" strike="noStrike" cap="none" dirty="0">
              <a:solidFill>
                <a:schemeClr val="bg2">
                  <a:lumMod val="50000"/>
                </a:schemeClr>
              </a:solidFill>
              <a:latin typeface="Montserrat"/>
              <a:ea typeface="Montserrat"/>
              <a:cs typeface="Montserrat"/>
              <a:sym typeface="Montserrat"/>
            </a:endParaRPr>
          </a:p>
        </p:txBody>
      </p:sp>
    </p:spTree>
    <p:extLst>
      <p:ext uri="{BB962C8B-B14F-4D97-AF65-F5344CB8AC3E}">
        <p14:creationId xmlns:p14="http://schemas.microsoft.com/office/powerpoint/2010/main" val="9123462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332" name="Google Shape;332;p25"/>
          <p:cNvGrpSpPr/>
          <p:nvPr/>
        </p:nvGrpSpPr>
        <p:grpSpPr>
          <a:xfrm>
            <a:off x="-6325248" y="2026814"/>
            <a:ext cx="16621008" cy="9649025"/>
            <a:chOff x="0" y="0"/>
            <a:chExt cx="16621006" cy="9649023"/>
          </a:xfrm>
        </p:grpSpPr>
        <p:sp>
          <p:nvSpPr>
            <p:cNvPr id="333" name="Google Shape;333;p25"/>
            <p:cNvSpPr/>
            <p:nvPr/>
          </p:nvSpPr>
          <p:spPr>
            <a:xfrm>
              <a:off x="1514061" y="46585"/>
              <a:ext cx="13527660" cy="9162506"/>
            </a:xfrm>
            <a:custGeom>
              <a:avLst/>
              <a:gdLst/>
              <a:ahLst/>
              <a:cxnLst/>
              <a:rect l="l" t="t" r="r" b="b"/>
              <a:pathLst>
                <a:path w="120000" h="120000" extrusionOk="0">
                  <a:moveTo>
                    <a:pt x="0" y="117094"/>
                  </a:moveTo>
                  <a:lnTo>
                    <a:pt x="0" y="4827"/>
                  </a:lnTo>
                  <a:cubicBezTo>
                    <a:pt x="0" y="2155"/>
                    <a:pt x="1461" y="0"/>
                    <a:pt x="3272" y="0"/>
                  </a:cubicBezTo>
                  <a:lnTo>
                    <a:pt x="116738" y="0"/>
                  </a:lnTo>
                  <a:cubicBezTo>
                    <a:pt x="118527" y="0"/>
                    <a:pt x="120000" y="2155"/>
                    <a:pt x="120000" y="4827"/>
                  </a:cubicBezTo>
                  <a:lnTo>
                    <a:pt x="120000" y="117094"/>
                  </a:lnTo>
                  <a:cubicBezTo>
                    <a:pt x="120000" y="118683"/>
                    <a:pt x="119116" y="120000"/>
                    <a:pt x="118038" y="120000"/>
                  </a:cubicBezTo>
                  <a:lnTo>
                    <a:pt x="1966" y="120000"/>
                  </a:lnTo>
                  <a:cubicBezTo>
                    <a:pt x="872" y="120000"/>
                    <a:pt x="0" y="118727"/>
                    <a:pt x="0" y="117094"/>
                  </a:cubicBezTo>
                </a:path>
              </a:pathLst>
            </a:custGeom>
            <a:solidFill>
              <a:srgbClr val="333333"/>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4" name="Google Shape;334;p25"/>
            <p:cNvSpPr/>
            <p:nvPr/>
          </p:nvSpPr>
          <p:spPr>
            <a:xfrm>
              <a:off x="1486108" y="0"/>
              <a:ext cx="13583563" cy="9241702"/>
            </a:xfrm>
            <a:custGeom>
              <a:avLst/>
              <a:gdLst/>
              <a:ahLst/>
              <a:cxnLst/>
              <a:rect l="l" t="t" r="r" b="b"/>
              <a:pathLst>
                <a:path w="120000" h="120000" extrusionOk="0">
                  <a:moveTo>
                    <a:pt x="117844" y="120000"/>
                  </a:moveTo>
                  <a:lnTo>
                    <a:pt x="2155" y="120000"/>
                  </a:lnTo>
                  <a:cubicBezTo>
                    <a:pt x="1072" y="120000"/>
                    <a:pt x="0" y="118422"/>
                    <a:pt x="0" y="116833"/>
                  </a:cubicBezTo>
                  <a:lnTo>
                    <a:pt x="0" y="4844"/>
                  </a:lnTo>
                  <a:cubicBezTo>
                    <a:pt x="0" y="2166"/>
                    <a:pt x="1661" y="0"/>
                    <a:pt x="3483" y="0"/>
                  </a:cubicBezTo>
                  <a:lnTo>
                    <a:pt x="116511" y="0"/>
                  </a:lnTo>
                  <a:cubicBezTo>
                    <a:pt x="118327" y="0"/>
                    <a:pt x="120000" y="2166"/>
                    <a:pt x="120000" y="4844"/>
                  </a:cubicBezTo>
                  <a:lnTo>
                    <a:pt x="120000" y="116833"/>
                  </a:lnTo>
                  <a:cubicBezTo>
                    <a:pt x="120000" y="118422"/>
                    <a:pt x="118938" y="120000"/>
                    <a:pt x="117844" y="120000"/>
                  </a:cubicBezTo>
                  <a:close/>
                  <a:moveTo>
                    <a:pt x="2250" y="119572"/>
                  </a:moveTo>
                  <a:lnTo>
                    <a:pt x="117738" y="119572"/>
                  </a:lnTo>
                  <a:cubicBezTo>
                    <a:pt x="118822" y="119572"/>
                    <a:pt x="119700" y="118272"/>
                    <a:pt x="119700" y="116694"/>
                  </a:cubicBezTo>
                  <a:lnTo>
                    <a:pt x="119700" y="5416"/>
                  </a:lnTo>
                  <a:cubicBezTo>
                    <a:pt x="119700" y="2827"/>
                    <a:pt x="118272" y="727"/>
                    <a:pt x="116511" y="727"/>
                  </a:cubicBezTo>
                  <a:lnTo>
                    <a:pt x="3483" y="727"/>
                  </a:lnTo>
                  <a:cubicBezTo>
                    <a:pt x="1727" y="727"/>
                    <a:pt x="300" y="2827"/>
                    <a:pt x="300" y="5416"/>
                  </a:cubicBezTo>
                  <a:lnTo>
                    <a:pt x="300" y="116694"/>
                  </a:lnTo>
                  <a:cubicBezTo>
                    <a:pt x="300" y="118272"/>
                    <a:pt x="1177" y="119572"/>
                    <a:pt x="2250" y="119572"/>
                  </a:cubicBezTo>
                  <a:close/>
                </a:path>
              </a:pathLst>
            </a:custGeom>
            <a:solidFill>
              <a:srgbClr val="B4B3B4"/>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5" name="Google Shape;335;p25"/>
            <p:cNvSpPr/>
            <p:nvPr/>
          </p:nvSpPr>
          <p:spPr>
            <a:xfrm>
              <a:off x="1555988" y="93172"/>
              <a:ext cx="13441712" cy="8896963"/>
            </a:xfrm>
            <a:custGeom>
              <a:avLst/>
              <a:gdLst/>
              <a:ahLst/>
              <a:cxnLst/>
              <a:rect l="l" t="t" r="r" b="b"/>
              <a:pathLst>
                <a:path w="120000" h="120000" extrusionOk="0">
                  <a:moveTo>
                    <a:pt x="117132" y="0"/>
                  </a:moveTo>
                  <a:lnTo>
                    <a:pt x="2883" y="0"/>
                  </a:lnTo>
                  <a:cubicBezTo>
                    <a:pt x="1311" y="0"/>
                    <a:pt x="0" y="1950"/>
                    <a:pt x="0" y="4372"/>
                  </a:cubicBezTo>
                  <a:lnTo>
                    <a:pt x="0" y="117005"/>
                  </a:lnTo>
                  <a:cubicBezTo>
                    <a:pt x="0" y="118661"/>
                    <a:pt x="894" y="120000"/>
                    <a:pt x="1978" y="120000"/>
                  </a:cubicBezTo>
                  <a:lnTo>
                    <a:pt x="118027" y="120000"/>
                  </a:lnTo>
                  <a:cubicBezTo>
                    <a:pt x="119110" y="120000"/>
                    <a:pt x="119999" y="118661"/>
                    <a:pt x="119999" y="117005"/>
                  </a:cubicBezTo>
                  <a:lnTo>
                    <a:pt x="119999" y="4344"/>
                  </a:lnTo>
                  <a:cubicBezTo>
                    <a:pt x="120016" y="1950"/>
                    <a:pt x="118716" y="0"/>
                    <a:pt x="117132" y="0"/>
                  </a:cubicBezTo>
                </a:path>
              </a:pathLst>
            </a:custGeom>
            <a:solidFill>
              <a:srgbClr val="181A19"/>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6" name="Google Shape;336;p25"/>
            <p:cNvSpPr/>
            <p:nvPr/>
          </p:nvSpPr>
          <p:spPr>
            <a:xfrm>
              <a:off x="1984584" y="675504"/>
              <a:ext cx="12581954" cy="7927966"/>
            </a:xfrm>
            <a:custGeom>
              <a:avLst/>
              <a:gdLst/>
              <a:ahLst/>
              <a:cxnLst/>
              <a:rect l="l" t="t" r="r" b="b"/>
              <a:pathLst>
                <a:path w="120000" h="120000" extrusionOk="0">
                  <a:moveTo>
                    <a:pt x="60011" y="120000"/>
                  </a:moveTo>
                  <a:lnTo>
                    <a:pt x="0" y="120000"/>
                  </a:lnTo>
                  <a:lnTo>
                    <a:pt x="0" y="0"/>
                  </a:lnTo>
                  <a:lnTo>
                    <a:pt x="120000" y="0"/>
                  </a:lnTo>
                  <a:lnTo>
                    <a:pt x="120000" y="120000"/>
                  </a:lnTo>
                  <a:lnTo>
                    <a:pt x="60011" y="120000"/>
                  </a:lnTo>
                </a:path>
              </a:pathLst>
            </a:custGeom>
            <a:solidFill>
              <a:srgbClr val="3D3D3F"/>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7" name="Google Shape;337;p25"/>
            <p:cNvSpPr/>
            <p:nvPr/>
          </p:nvSpPr>
          <p:spPr>
            <a:xfrm>
              <a:off x="8227172" y="419277"/>
              <a:ext cx="106088" cy="106099"/>
            </a:xfrm>
            <a:custGeom>
              <a:avLst/>
              <a:gdLst/>
              <a:ahLst/>
              <a:cxnLst/>
              <a:rect l="l" t="t" r="r" b="b"/>
              <a:pathLst>
                <a:path w="120000" h="120000" extrusionOk="0">
                  <a:moveTo>
                    <a:pt x="120000" y="59405"/>
                  </a:moveTo>
                  <a:cubicBezTo>
                    <a:pt x="120000" y="70100"/>
                    <a:pt x="117600" y="79605"/>
                    <a:pt x="111600" y="89111"/>
                  </a:cubicBezTo>
                  <a:cubicBezTo>
                    <a:pt x="106800" y="98611"/>
                    <a:pt x="100800" y="105744"/>
                    <a:pt x="91200" y="111683"/>
                  </a:cubicBezTo>
                  <a:cubicBezTo>
                    <a:pt x="80400" y="116433"/>
                    <a:pt x="72000" y="120000"/>
                    <a:pt x="61200" y="120000"/>
                  </a:cubicBezTo>
                  <a:cubicBezTo>
                    <a:pt x="50400" y="120000"/>
                    <a:pt x="40800" y="116433"/>
                    <a:pt x="31200" y="111683"/>
                  </a:cubicBezTo>
                  <a:cubicBezTo>
                    <a:pt x="20400" y="105744"/>
                    <a:pt x="13200" y="98611"/>
                    <a:pt x="8400" y="89111"/>
                  </a:cubicBezTo>
                  <a:cubicBezTo>
                    <a:pt x="2400" y="79605"/>
                    <a:pt x="0" y="70100"/>
                    <a:pt x="0" y="59405"/>
                  </a:cubicBezTo>
                  <a:cubicBezTo>
                    <a:pt x="0" y="48711"/>
                    <a:pt x="2400" y="39205"/>
                    <a:pt x="8400" y="29705"/>
                  </a:cubicBezTo>
                  <a:cubicBezTo>
                    <a:pt x="13200" y="20200"/>
                    <a:pt x="20400" y="13066"/>
                    <a:pt x="31200" y="8316"/>
                  </a:cubicBezTo>
                  <a:cubicBezTo>
                    <a:pt x="40800" y="2377"/>
                    <a:pt x="50400" y="0"/>
                    <a:pt x="61200" y="0"/>
                  </a:cubicBezTo>
                  <a:cubicBezTo>
                    <a:pt x="72000" y="0"/>
                    <a:pt x="80400" y="2377"/>
                    <a:pt x="91200" y="8316"/>
                  </a:cubicBezTo>
                  <a:cubicBezTo>
                    <a:pt x="100800" y="13066"/>
                    <a:pt x="106800" y="20200"/>
                    <a:pt x="111600" y="29705"/>
                  </a:cubicBezTo>
                  <a:cubicBezTo>
                    <a:pt x="117600" y="39205"/>
                    <a:pt x="120000" y="48711"/>
                    <a:pt x="120000" y="59405"/>
                  </a:cubicBezTo>
                </a:path>
              </a:pathLst>
            </a:custGeom>
            <a:solidFill>
              <a:srgbClr val="4C4D4B"/>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8" name="Google Shape;338;p25"/>
            <p:cNvSpPr/>
            <p:nvPr/>
          </p:nvSpPr>
          <p:spPr>
            <a:xfrm>
              <a:off x="8227172" y="421285"/>
              <a:ext cx="82795" cy="80773"/>
            </a:xfrm>
            <a:custGeom>
              <a:avLst/>
              <a:gdLst/>
              <a:ahLst/>
              <a:cxnLst/>
              <a:rect l="l" t="t" r="r" b="b"/>
              <a:pathLst>
                <a:path w="120000" h="120000" extrusionOk="0">
                  <a:moveTo>
                    <a:pt x="0" y="70487"/>
                  </a:moveTo>
                  <a:cubicBezTo>
                    <a:pt x="0" y="76876"/>
                    <a:pt x="0" y="83264"/>
                    <a:pt x="4616" y="94446"/>
                  </a:cubicBezTo>
                  <a:cubicBezTo>
                    <a:pt x="16922" y="110417"/>
                    <a:pt x="36922" y="120000"/>
                    <a:pt x="55383" y="120000"/>
                  </a:cubicBezTo>
                  <a:cubicBezTo>
                    <a:pt x="90766" y="120000"/>
                    <a:pt x="120000" y="91252"/>
                    <a:pt x="120000" y="57711"/>
                  </a:cubicBezTo>
                  <a:cubicBezTo>
                    <a:pt x="120000" y="33752"/>
                    <a:pt x="107694" y="9793"/>
                    <a:pt x="87694" y="210"/>
                  </a:cubicBezTo>
                  <a:cubicBezTo>
                    <a:pt x="84616" y="210"/>
                    <a:pt x="78461" y="210"/>
                    <a:pt x="75383" y="210"/>
                  </a:cubicBezTo>
                  <a:cubicBezTo>
                    <a:pt x="32305" y="-2983"/>
                    <a:pt x="0" y="30557"/>
                    <a:pt x="0" y="70487"/>
                  </a:cubicBezTo>
                </a:path>
              </a:pathLst>
            </a:custGeom>
            <a:solidFill>
              <a:srgbClr val="0E0D0C"/>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9" name="Google Shape;339;p25"/>
            <p:cNvSpPr/>
            <p:nvPr/>
          </p:nvSpPr>
          <p:spPr>
            <a:xfrm>
              <a:off x="792" y="9426467"/>
              <a:ext cx="16619685" cy="222556"/>
            </a:xfrm>
            <a:custGeom>
              <a:avLst/>
              <a:gdLst/>
              <a:ahLst/>
              <a:cxnLst/>
              <a:rect l="l" t="t" r="r" b="b"/>
              <a:pathLst>
                <a:path w="120000" h="120000" extrusionOk="0">
                  <a:moveTo>
                    <a:pt x="113077" y="120000"/>
                  </a:moveTo>
                  <a:cubicBezTo>
                    <a:pt x="76612" y="120000"/>
                    <a:pt x="43342" y="120000"/>
                    <a:pt x="6883" y="120000"/>
                  </a:cubicBezTo>
                  <a:cubicBezTo>
                    <a:pt x="4528" y="96000"/>
                    <a:pt x="1072" y="30283"/>
                    <a:pt x="16" y="4000"/>
                  </a:cubicBezTo>
                  <a:cubicBezTo>
                    <a:pt x="-5" y="4000"/>
                    <a:pt x="-5" y="0"/>
                    <a:pt x="16" y="0"/>
                  </a:cubicBezTo>
                  <a:cubicBezTo>
                    <a:pt x="40003" y="0"/>
                    <a:pt x="79996" y="0"/>
                    <a:pt x="119988" y="0"/>
                  </a:cubicBezTo>
                  <a:cubicBezTo>
                    <a:pt x="120005" y="0"/>
                    <a:pt x="120005" y="2283"/>
                    <a:pt x="119988" y="4000"/>
                  </a:cubicBezTo>
                  <a:cubicBezTo>
                    <a:pt x="119511" y="22855"/>
                    <a:pt x="116071" y="110283"/>
                    <a:pt x="113077" y="120000"/>
                  </a:cubicBezTo>
                </a:path>
              </a:pathLst>
            </a:custGeom>
            <a:solidFill>
              <a:srgbClr val="AFBAC0"/>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40" name="Google Shape;340;p25"/>
            <p:cNvSpPr/>
            <p:nvPr/>
          </p:nvSpPr>
          <p:spPr>
            <a:xfrm>
              <a:off x="0" y="9168221"/>
              <a:ext cx="16621006" cy="264493"/>
            </a:xfrm>
            <a:custGeom>
              <a:avLst/>
              <a:gdLst/>
              <a:ahLst/>
              <a:cxnLst/>
              <a:rect l="l" t="t" r="r" b="b"/>
              <a:pathLst>
                <a:path w="120000" h="120000" extrusionOk="0">
                  <a:moveTo>
                    <a:pt x="119983" y="120000"/>
                  </a:moveTo>
                  <a:lnTo>
                    <a:pt x="22" y="120000"/>
                  </a:lnTo>
                  <a:cubicBezTo>
                    <a:pt x="0" y="120000"/>
                    <a:pt x="0" y="120000"/>
                    <a:pt x="0" y="119050"/>
                  </a:cubicBezTo>
                  <a:lnTo>
                    <a:pt x="0" y="20000"/>
                  </a:lnTo>
                  <a:cubicBezTo>
                    <a:pt x="0" y="9050"/>
                    <a:pt x="144" y="0"/>
                    <a:pt x="322" y="0"/>
                  </a:cubicBezTo>
                  <a:lnTo>
                    <a:pt x="119677" y="0"/>
                  </a:lnTo>
                  <a:cubicBezTo>
                    <a:pt x="119855" y="0"/>
                    <a:pt x="120000" y="9050"/>
                    <a:pt x="120000" y="20000"/>
                  </a:cubicBezTo>
                  <a:cubicBezTo>
                    <a:pt x="120000" y="20000"/>
                    <a:pt x="120000" y="120000"/>
                    <a:pt x="119983" y="120000"/>
                  </a:cubicBezTo>
                </a:path>
              </a:pathLst>
            </a:custGeom>
            <a:solidFill>
              <a:srgbClr val="E7E7E7"/>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41" name="Google Shape;341;p25"/>
            <p:cNvSpPr/>
            <p:nvPr/>
          </p:nvSpPr>
          <p:spPr>
            <a:xfrm>
              <a:off x="7178978" y="9168221"/>
              <a:ext cx="2258389" cy="134037"/>
            </a:xfrm>
            <a:custGeom>
              <a:avLst/>
              <a:gdLst/>
              <a:ahLst/>
              <a:cxnLst/>
              <a:rect l="l" t="t" r="r" b="b"/>
              <a:pathLst>
                <a:path w="120000" h="120000" extrusionOk="0">
                  <a:moveTo>
                    <a:pt x="0" y="0"/>
                  </a:moveTo>
                  <a:lnTo>
                    <a:pt x="0" y="60000"/>
                  </a:lnTo>
                  <a:cubicBezTo>
                    <a:pt x="0" y="94283"/>
                    <a:pt x="2133" y="120000"/>
                    <a:pt x="4600" y="120000"/>
                  </a:cubicBezTo>
                  <a:lnTo>
                    <a:pt x="115400" y="120000"/>
                  </a:lnTo>
                  <a:cubicBezTo>
                    <a:pt x="117977" y="120000"/>
                    <a:pt x="120000" y="94283"/>
                    <a:pt x="120000" y="60000"/>
                  </a:cubicBezTo>
                  <a:lnTo>
                    <a:pt x="120000" y="0"/>
                  </a:lnTo>
                  <a:lnTo>
                    <a:pt x="0" y="0"/>
                  </a:lnTo>
                </a:path>
              </a:pathLst>
            </a:custGeom>
            <a:solidFill>
              <a:srgbClr val="AFBAC0"/>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grpSp>
      <p:sp>
        <p:nvSpPr>
          <p:cNvPr id="342" name="Google Shape;342;p25"/>
          <p:cNvSpPr txBox="1"/>
          <p:nvPr/>
        </p:nvSpPr>
        <p:spPr>
          <a:xfrm>
            <a:off x="11531319" y="1262158"/>
            <a:ext cx="11471555" cy="3683700"/>
          </a:xfrm>
          <a:prstGeom prst="rect">
            <a:avLst/>
          </a:prstGeom>
          <a:noFill/>
          <a:ln>
            <a:noFill/>
          </a:ln>
        </p:spPr>
        <p:txBody>
          <a:bodyPr spcFirstLastPara="1" wrap="square" lIns="0" tIns="0" rIns="0" bIns="0" anchor="t" anchorCtr="0">
            <a:noAutofit/>
          </a:bodyPr>
          <a:lstStyle/>
          <a:p>
            <a:pPr marL="457200" lvl="0" indent="0" algn="l" rtl="0">
              <a:lnSpc>
                <a:spcPct val="90000"/>
              </a:lnSpc>
              <a:spcAft>
                <a:spcPts val="0"/>
              </a:spcAft>
              <a:buNone/>
            </a:pPr>
            <a:r>
              <a:rPr lang="en-GB" sz="9600" b="1" dirty="0">
                <a:solidFill>
                  <a:srgbClr val="212121"/>
                </a:solidFill>
                <a:latin typeface="Montserrat"/>
                <a:ea typeface="Montserrat"/>
                <a:cs typeface="Montserrat"/>
                <a:sym typeface="Montserrat"/>
              </a:rPr>
              <a:t>Next Steps: </a:t>
            </a:r>
          </a:p>
          <a:p>
            <a:pPr marL="457200" lvl="0" indent="0" algn="l" rtl="0">
              <a:lnSpc>
                <a:spcPct val="90000"/>
              </a:lnSpc>
              <a:spcAft>
                <a:spcPts val="0"/>
              </a:spcAft>
              <a:buNone/>
            </a:pPr>
            <a:endParaRPr lang="en-GB" sz="9600" b="1" dirty="0">
              <a:solidFill>
                <a:srgbClr val="212121"/>
              </a:solidFill>
              <a:latin typeface="Montserrat"/>
              <a:ea typeface="Montserrat"/>
              <a:cs typeface="Montserrat"/>
              <a:sym typeface="Montserrat"/>
            </a:endParaRPr>
          </a:p>
          <a:p>
            <a:pPr marL="457200" lvl="0" indent="0" algn="l" rtl="0">
              <a:lnSpc>
                <a:spcPct val="80000"/>
              </a:lnSpc>
              <a:spcBef>
                <a:spcPts val="0"/>
              </a:spcBef>
              <a:spcAft>
                <a:spcPts val="0"/>
              </a:spcAft>
              <a:buNone/>
            </a:pPr>
            <a:endParaRPr sz="9600" b="1" dirty="0">
              <a:solidFill>
                <a:srgbClr val="212121"/>
              </a:solidFill>
              <a:latin typeface="Montserrat"/>
              <a:ea typeface="Montserrat"/>
              <a:cs typeface="Montserrat"/>
              <a:sym typeface="Montserrat"/>
            </a:endParaRPr>
          </a:p>
          <a:p>
            <a:pPr marL="0" marR="0" lvl="0" indent="0" algn="l" rtl="0">
              <a:lnSpc>
                <a:spcPct val="80000"/>
              </a:lnSpc>
              <a:spcBef>
                <a:spcPts val="0"/>
              </a:spcBef>
              <a:spcAft>
                <a:spcPts val="0"/>
              </a:spcAft>
              <a:buClr>
                <a:srgbClr val="212121"/>
              </a:buClr>
              <a:buSzPts val="2800"/>
              <a:buFont typeface="Montserrat"/>
              <a:buNone/>
            </a:pPr>
            <a:endParaRPr sz="9600" b="1" dirty="0">
              <a:solidFill>
                <a:srgbClr val="212121"/>
              </a:solidFill>
              <a:latin typeface="Montserrat"/>
              <a:ea typeface="Montserrat"/>
              <a:cs typeface="Montserrat"/>
              <a:sym typeface="Montserrat"/>
            </a:endParaRPr>
          </a:p>
        </p:txBody>
      </p:sp>
      <p:pic>
        <p:nvPicPr>
          <p:cNvPr id="343" name="Google Shape;343;p25"/>
          <p:cNvPicPr preferRelativeResize="0"/>
          <p:nvPr/>
        </p:nvPicPr>
        <p:blipFill rotWithShape="1">
          <a:blip r:embed="rId3">
            <a:alphaModFix/>
          </a:blip>
          <a:srcRect t="2741" b="2741"/>
          <a:stretch/>
        </p:blipFill>
        <p:spPr>
          <a:xfrm>
            <a:off x="-4303050" y="2715700"/>
            <a:ext cx="12576681" cy="7924897"/>
          </a:xfrm>
          <a:prstGeom prst="rect">
            <a:avLst/>
          </a:prstGeom>
          <a:noFill/>
          <a:ln>
            <a:noFill/>
          </a:ln>
        </p:spPr>
      </p:pic>
      <p:sp>
        <p:nvSpPr>
          <p:cNvPr id="344" name="Google Shape;344;p25"/>
          <p:cNvSpPr/>
          <p:nvPr/>
        </p:nvSpPr>
        <p:spPr>
          <a:xfrm>
            <a:off x="22199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32582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42965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55774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68583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7;p20">
            <a:extLst>
              <a:ext uri="{FF2B5EF4-FFF2-40B4-BE49-F238E27FC236}">
                <a16:creationId xmlns:a16="http://schemas.microsoft.com/office/drawing/2014/main" id="{342E1BAD-BA01-FD40-A613-AFB0E262915E}"/>
              </a:ext>
            </a:extLst>
          </p:cNvPr>
          <p:cNvSpPr/>
          <p:nvPr/>
        </p:nvSpPr>
        <p:spPr>
          <a:xfrm>
            <a:off x="11313160" y="3213654"/>
            <a:ext cx="12369800" cy="1782762"/>
          </a:xfrm>
          <a:prstGeom prst="rect">
            <a:avLst/>
          </a:prstGeom>
          <a:noFill/>
          <a:ln>
            <a:noFill/>
          </a:ln>
        </p:spPr>
        <p:txBody>
          <a:bodyPr spcFirstLastPara="1" wrap="square" lIns="50800" tIns="50800" rIns="50800" bIns="50800" anchor="t" anchorCtr="0">
            <a:noAutofit/>
          </a:bodyPr>
          <a:lstStyle/>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r>
              <a:rPr lang="it-IT" sz="3600" dirty="0" err="1">
                <a:solidFill>
                  <a:schemeClr val="bg2">
                    <a:lumMod val="50000"/>
                  </a:schemeClr>
                </a:solidFill>
                <a:latin typeface="Montserrat"/>
                <a:ea typeface="Montserrat"/>
                <a:cs typeface="Montserrat"/>
                <a:sym typeface="Montserrat"/>
              </a:rPr>
              <a:t>Identify</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misclassified</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observations</a:t>
            </a:r>
            <a:r>
              <a:rPr lang="it-IT" sz="3600" dirty="0">
                <a:solidFill>
                  <a:schemeClr val="bg2">
                    <a:lumMod val="50000"/>
                  </a:schemeClr>
                </a:solidFill>
                <a:latin typeface="Montserrat"/>
                <a:ea typeface="Montserrat"/>
                <a:cs typeface="Montserrat"/>
                <a:sym typeface="Montserrat"/>
              </a:rPr>
              <a:t>, update stop </a:t>
            </a:r>
            <a:r>
              <a:rPr lang="it-IT" sz="3600" dirty="0" err="1">
                <a:solidFill>
                  <a:schemeClr val="bg2">
                    <a:lumMod val="50000"/>
                  </a:schemeClr>
                </a:solidFill>
                <a:latin typeface="Montserrat"/>
                <a:ea typeface="Montserrat"/>
                <a:cs typeface="Montserrat"/>
                <a:sym typeface="Montserrat"/>
              </a:rPr>
              <a:t>words</a:t>
            </a:r>
            <a:r>
              <a:rPr lang="it-IT" sz="3600" dirty="0">
                <a:solidFill>
                  <a:schemeClr val="bg2">
                    <a:lumMod val="50000"/>
                  </a:schemeClr>
                </a:solidFill>
                <a:latin typeface="Montserrat"/>
                <a:ea typeface="Montserrat"/>
                <a:cs typeface="Montserrat"/>
                <a:sym typeface="Montserrat"/>
              </a:rPr>
              <a:t> and </a:t>
            </a:r>
            <a:r>
              <a:rPr lang="it-IT" sz="3600" dirty="0" err="1">
                <a:solidFill>
                  <a:schemeClr val="bg2">
                    <a:lumMod val="50000"/>
                  </a:schemeClr>
                </a:solidFill>
                <a:latin typeface="Montserrat"/>
                <a:ea typeface="Montserrat"/>
                <a:cs typeface="Montserrat"/>
                <a:sym typeface="Montserrat"/>
              </a:rPr>
              <a:t>further</a:t>
            </a:r>
            <a:r>
              <a:rPr lang="it-IT" sz="3600" dirty="0">
                <a:solidFill>
                  <a:schemeClr val="bg2">
                    <a:lumMod val="50000"/>
                  </a:schemeClr>
                </a:solidFill>
                <a:latin typeface="Montserrat"/>
                <a:ea typeface="Montserrat"/>
                <a:cs typeface="Montserrat"/>
                <a:sym typeface="Montserrat"/>
              </a:rPr>
              <a:t> text </a:t>
            </a:r>
            <a:r>
              <a:rPr lang="it-IT" sz="3600" dirty="0" err="1">
                <a:solidFill>
                  <a:schemeClr val="bg2">
                    <a:lumMod val="50000"/>
                  </a:schemeClr>
                </a:solidFill>
                <a:latin typeface="Montserrat"/>
                <a:ea typeface="Montserrat"/>
                <a:cs typeface="Montserrat"/>
                <a:sym typeface="Montserrat"/>
              </a:rPr>
              <a:t>preprocessing</a:t>
            </a:r>
            <a:r>
              <a:rPr lang="it-IT" sz="3600" dirty="0">
                <a:solidFill>
                  <a:schemeClr val="bg2">
                    <a:lumMod val="50000"/>
                  </a:schemeClr>
                </a:solidFill>
                <a:latin typeface="Montserrat"/>
                <a:ea typeface="Montserrat"/>
                <a:cs typeface="Montserrat"/>
                <a:sym typeface="Montserrat"/>
              </a:rPr>
              <a:t>.</a:t>
            </a: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endParaRPr lang="it-IT" sz="3600" dirty="0">
              <a:solidFill>
                <a:schemeClr val="bg2">
                  <a:lumMod val="50000"/>
                </a:schemeClr>
              </a:solidFill>
              <a:latin typeface="Montserrat"/>
              <a:ea typeface="Montserrat"/>
              <a:cs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r>
              <a:rPr lang="it-IT" sz="3600" dirty="0" err="1">
                <a:solidFill>
                  <a:schemeClr val="bg2">
                    <a:lumMod val="50000"/>
                  </a:schemeClr>
                </a:solidFill>
                <a:latin typeface="Montserrat"/>
                <a:ea typeface="Montserrat"/>
                <a:cs typeface="Montserrat"/>
                <a:sym typeface="Montserrat"/>
              </a:rPr>
              <a:t>Parameter</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tuning</a:t>
            </a:r>
            <a:endParaRPr lang="it-IT" sz="3600" dirty="0">
              <a:solidFill>
                <a:schemeClr val="bg2">
                  <a:lumMod val="50000"/>
                </a:schemeClr>
              </a:solidFill>
              <a:latin typeface="Montserrat"/>
              <a:ea typeface="Montserrat"/>
              <a:cs typeface="Montserrat"/>
              <a:sym typeface="Montserrat"/>
            </a:endParaRPr>
          </a:p>
          <a:p>
            <a:pPr marR="0" lvl="0" algn="l" rtl="0">
              <a:lnSpc>
                <a:spcPct val="140000"/>
              </a:lnSpc>
              <a:spcBef>
                <a:spcPts val="0"/>
              </a:spcBef>
              <a:spcAft>
                <a:spcPts val="0"/>
              </a:spcAft>
              <a:buClr>
                <a:srgbClr val="212121"/>
              </a:buClr>
              <a:buSzPts val="1200"/>
            </a:pPr>
            <a:endParaRPr lang="it-IT" sz="3600" dirty="0">
              <a:solidFill>
                <a:schemeClr val="bg2">
                  <a:lumMod val="50000"/>
                </a:schemeClr>
              </a:solidFill>
              <a:latin typeface="Montserrat"/>
              <a:ea typeface="Montserrat"/>
              <a:cs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r>
              <a:rPr lang="it-IT" sz="3600" dirty="0" err="1">
                <a:solidFill>
                  <a:schemeClr val="bg2">
                    <a:lumMod val="50000"/>
                  </a:schemeClr>
                </a:solidFill>
                <a:latin typeface="Montserrat"/>
                <a:ea typeface="Montserrat"/>
                <a:cs typeface="Montserrat"/>
                <a:sym typeface="Montserrat"/>
              </a:rPr>
              <a:t>Conduct</a:t>
            </a:r>
            <a:r>
              <a:rPr lang="it-IT" sz="3600" dirty="0">
                <a:solidFill>
                  <a:schemeClr val="bg2">
                    <a:lumMod val="50000"/>
                  </a:schemeClr>
                </a:solidFill>
                <a:latin typeface="Montserrat"/>
                <a:ea typeface="Montserrat"/>
                <a:cs typeface="Montserrat"/>
                <a:sym typeface="Montserrat"/>
              </a:rPr>
              <a:t> over and under </a:t>
            </a:r>
            <a:r>
              <a:rPr lang="it-IT" sz="3600" dirty="0" err="1">
                <a:solidFill>
                  <a:schemeClr val="bg2">
                    <a:lumMod val="50000"/>
                  </a:schemeClr>
                </a:solidFill>
                <a:latin typeface="Montserrat"/>
                <a:ea typeface="Montserrat"/>
                <a:cs typeface="Montserrat"/>
                <a:sym typeface="Montserrat"/>
              </a:rPr>
              <a:t>sampling</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methods</a:t>
            </a:r>
            <a:endParaRPr lang="it-IT" sz="3600" dirty="0">
              <a:solidFill>
                <a:schemeClr val="bg2">
                  <a:lumMod val="50000"/>
                </a:schemeClr>
              </a:solidFill>
              <a:latin typeface="Montserrat"/>
              <a:ea typeface="Montserrat"/>
              <a:cs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endParaRPr lang="it-IT" sz="3600" dirty="0">
              <a:solidFill>
                <a:schemeClr val="bg2">
                  <a:lumMod val="50000"/>
                </a:schemeClr>
              </a:solidFill>
              <a:latin typeface="Montserrat"/>
              <a:ea typeface="Montserrat"/>
              <a:cs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r>
              <a:rPr lang="it-IT" sz="3600" dirty="0" err="1">
                <a:solidFill>
                  <a:schemeClr val="bg2">
                    <a:lumMod val="50000"/>
                  </a:schemeClr>
                </a:solidFill>
                <a:latin typeface="Montserrat"/>
                <a:ea typeface="Montserrat"/>
                <a:cs typeface="Montserrat"/>
                <a:sym typeface="Montserrat"/>
              </a:rPr>
              <a:t>Further</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feature</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engineering</a:t>
            </a:r>
            <a:endParaRPr lang="it-IT" sz="3600" dirty="0">
              <a:solidFill>
                <a:schemeClr val="bg2">
                  <a:lumMod val="50000"/>
                </a:schemeClr>
              </a:solidFill>
              <a:latin typeface="Montserrat"/>
              <a:ea typeface="Montserrat"/>
              <a:cs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endParaRPr lang="it-IT" sz="3600" dirty="0">
              <a:solidFill>
                <a:schemeClr val="bg2">
                  <a:lumMod val="50000"/>
                </a:schemeClr>
              </a:solidFill>
              <a:latin typeface="Montserrat"/>
              <a:ea typeface="Montserrat"/>
              <a:cs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r>
              <a:rPr lang="it-IT" sz="3600" dirty="0" err="1">
                <a:solidFill>
                  <a:schemeClr val="bg2">
                    <a:lumMod val="50000"/>
                  </a:schemeClr>
                </a:solidFill>
                <a:latin typeface="Montserrat"/>
                <a:ea typeface="Montserrat"/>
                <a:cs typeface="Montserrat"/>
                <a:sym typeface="Montserrat"/>
              </a:rPr>
              <a:t>Consider</a:t>
            </a:r>
            <a:r>
              <a:rPr lang="it-IT" sz="3600" dirty="0">
                <a:solidFill>
                  <a:schemeClr val="bg2">
                    <a:lumMod val="50000"/>
                  </a:schemeClr>
                </a:solidFill>
                <a:latin typeface="Montserrat"/>
                <a:ea typeface="Montserrat"/>
                <a:cs typeface="Montserrat"/>
                <a:sym typeface="Montserrat"/>
              </a:rPr>
              <a:t> multiple camera </a:t>
            </a:r>
            <a:r>
              <a:rPr lang="it-IT" sz="3600" dirty="0" err="1">
                <a:solidFill>
                  <a:schemeClr val="bg2">
                    <a:lumMod val="50000"/>
                  </a:schemeClr>
                </a:solidFill>
                <a:latin typeface="Montserrat"/>
                <a:ea typeface="Montserrat"/>
                <a:cs typeface="Montserrat"/>
                <a:sym typeface="Montserrat"/>
              </a:rPr>
              <a:t>types</a:t>
            </a:r>
            <a:r>
              <a:rPr lang="it-IT" sz="3600" dirty="0">
                <a:solidFill>
                  <a:schemeClr val="bg2">
                    <a:lumMod val="50000"/>
                  </a:schemeClr>
                </a:solidFill>
                <a:latin typeface="Montserrat"/>
                <a:ea typeface="Montserrat"/>
                <a:cs typeface="Montserrat"/>
                <a:sym typeface="Montserrat"/>
              </a:rPr>
              <a:t> and </a:t>
            </a:r>
            <a:r>
              <a:rPr lang="it-IT" sz="3600" dirty="0" err="1">
                <a:solidFill>
                  <a:schemeClr val="bg2">
                    <a:lumMod val="50000"/>
                  </a:schemeClr>
                </a:solidFill>
                <a:latin typeface="Montserrat"/>
                <a:ea typeface="Montserrat"/>
                <a:cs typeface="Montserrat"/>
                <a:sym typeface="Montserrat"/>
              </a:rPr>
              <a:t>price</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points</a:t>
            </a:r>
            <a:r>
              <a:rPr lang="it-IT" sz="3600" dirty="0">
                <a:solidFill>
                  <a:schemeClr val="bg2">
                    <a:lumMod val="50000"/>
                  </a:schemeClr>
                </a:solidFill>
                <a:latin typeface="Montserrat"/>
                <a:ea typeface="Montserrat"/>
                <a:cs typeface="Montserrat"/>
                <a:sym typeface="Montserrat"/>
              </a:rPr>
              <a:t> on </a:t>
            </a:r>
            <a:r>
              <a:rPr lang="it-IT" sz="3600" dirty="0" err="1">
                <a:solidFill>
                  <a:schemeClr val="bg2">
                    <a:lumMod val="50000"/>
                  </a:schemeClr>
                </a:solidFill>
                <a:latin typeface="Montserrat"/>
                <a:ea typeface="Montserrat"/>
                <a:cs typeface="Montserrat"/>
                <a:sym typeface="Montserrat"/>
              </a:rPr>
              <a:t>scraped</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dataset</a:t>
            </a:r>
            <a:endParaRPr lang="it-IT" sz="3600" dirty="0">
              <a:solidFill>
                <a:schemeClr val="bg2">
                  <a:lumMod val="50000"/>
                </a:schemeClr>
              </a:solidFill>
              <a:latin typeface="Montserrat"/>
              <a:ea typeface="Montserrat"/>
              <a:cs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endParaRPr lang="it-IT" sz="3600" dirty="0">
              <a:solidFill>
                <a:schemeClr val="bg2">
                  <a:lumMod val="50000"/>
                </a:schemeClr>
              </a:solidFill>
              <a:latin typeface="Montserrat"/>
              <a:ea typeface="Montserrat"/>
              <a:cs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endParaRPr lang="it-IT" sz="3600" i="0" u="none" strike="noStrike" cap="none" dirty="0">
              <a:solidFill>
                <a:schemeClr val="bg2">
                  <a:lumMod val="50000"/>
                </a:schemeClr>
              </a:solidFill>
              <a:latin typeface="Montserrat"/>
              <a:ea typeface="Montserrat"/>
              <a:cs typeface="Montserrat"/>
              <a:sym typeface="Montserrat"/>
            </a:endParaRPr>
          </a:p>
        </p:txBody>
      </p:sp>
    </p:spTree>
    <p:extLst>
      <p:ext uri="{BB962C8B-B14F-4D97-AF65-F5344CB8AC3E}">
        <p14:creationId xmlns:p14="http://schemas.microsoft.com/office/powerpoint/2010/main" val="1443709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62;p16">
            <a:extLst>
              <a:ext uri="{FF2B5EF4-FFF2-40B4-BE49-F238E27FC236}">
                <a16:creationId xmlns:a16="http://schemas.microsoft.com/office/drawing/2014/main" id="{DAE778E5-F7EF-FC4C-B680-8CC7601162AA}"/>
              </a:ext>
            </a:extLst>
          </p:cNvPr>
          <p:cNvSpPr/>
          <p:nvPr/>
        </p:nvSpPr>
        <p:spPr>
          <a:xfrm>
            <a:off x="14389959" y="3296174"/>
            <a:ext cx="7612781" cy="762001"/>
          </a:xfrm>
          <a:prstGeom prst="rect">
            <a:avLst/>
          </a:prstGeom>
          <a:noFill/>
          <a:ln>
            <a:noFill/>
          </a:ln>
        </p:spPr>
        <p:txBody>
          <a:bodyPr spcFirstLastPara="1" wrap="square" lIns="48750" tIns="48750" rIns="48750" bIns="48750" anchor="t" anchorCtr="0">
            <a:noAutofit/>
          </a:bodyPr>
          <a:lstStyle/>
          <a:p>
            <a:pPr marL="0" marR="0" lvl="0" indent="0" algn="l" rtl="0">
              <a:lnSpc>
                <a:spcPct val="120000"/>
              </a:lnSpc>
              <a:spcBef>
                <a:spcPts val="0"/>
              </a:spcBef>
              <a:spcAft>
                <a:spcPts val="0"/>
              </a:spcAft>
              <a:buClr>
                <a:srgbClr val="212121"/>
              </a:buClr>
              <a:buSzPts val="750"/>
              <a:buFont typeface="Montserrat"/>
              <a:buNone/>
            </a:pPr>
            <a:r>
              <a:rPr lang="it-IT" sz="4000" dirty="0" err="1">
                <a:solidFill>
                  <a:srgbClr val="212121"/>
                </a:solidFill>
                <a:latin typeface="Montserrat"/>
                <a:sym typeface="Montserrat"/>
              </a:rPr>
              <a:t>Contextual</a:t>
            </a:r>
            <a:r>
              <a:rPr lang="it-IT" sz="4000" dirty="0">
                <a:solidFill>
                  <a:srgbClr val="212121"/>
                </a:solidFill>
                <a:latin typeface="Montserrat"/>
                <a:sym typeface="Montserrat"/>
              </a:rPr>
              <a:t> </a:t>
            </a:r>
            <a:r>
              <a:rPr lang="it-IT" sz="4000" dirty="0" err="1">
                <a:solidFill>
                  <a:srgbClr val="212121"/>
                </a:solidFill>
                <a:latin typeface="Montserrat"/>
                <a:sym typeface="Montserrat"/>
              </a:rPr>
              <a:t>usage</a:t>
            </a:r>
            <a:r>
              <a:rPr lang="it-IT" sz="4000" dirty="0">
                <a:solidFill>
                  <a:srgbClr val="212121"/>
                </a:solidFill>
                <a:latin typeface="Montserrat"/>
                <a:sym typeface="Montserrat"/>
              </a:rPr>
              <a:t> information</a:t>
            </a:r>
            <a:endParaRPr sz="4000" dirty="0"/>
          </a:p>
        </p:txBody>
      </p:sp>
      <p:sp>
        <p:nvSpPr>
          <p:cNvPr id="3" name="Google Shape;663;p16">
            <a:extLst>
              <a:ext uri="{FF2B5EF4-FFF2-40B4-BE49-F238E27FC236}">
                <a16:creationId xmlns:a16="http://schemas.microsoft.com/office/drawing/2014/main" id="{9077EE73-D583-D145-A930-6B74639D11C4}"/>
              </a:ext>
            </a:extLst>
          </p:cNvPr>
          <p:cNvSpPr/>
          <p:nvPr/>
        </p:nvSpPr>
        <p:spPr>
          <a:xfrm>
            <a:off x="14389959" y="6007062"/>
            <a:ext cx="7612781" cy="762001"/>
          </a:xfrm>
          <a:prstGeom prst="rect">
            <a:avLst/>
          </a:prstGeom>
          <a:noFill/>
          <a:ln>
            <a:noFill/>
          </a:ln>
        </p:spPr>
        <p:txBody>
          <a:bodyPr spcFirstLastPara="1" wrap="square" lIns="48750" tIns="48750" rIns="48750" bIns="48750" anchor="t" anchorCtr="0">
            <a:noAutofit/>
          </a:bodyPr>
          <a:lstStyle/>
          <a:p>
            <a:pPr marL="0" marR="0" lvl="0" indent="0" algn="l" rtl="0">
              <a:lnSpc>
                <a:spcPct val="120000"/>
              </a:lnSpc>
              <a:spcBef>
                <a:spcPts val="0"/>
              </a:spcBef>
              <a:spcAft>
                <a:spcPts val="0"/>
              </a:spcAft>
              <a:buClr>
                <a:srgbClr val="212121"/>
              </a:buClr>
              <a:buSzPts val="750"/>
              <a:buFont typeface="Montserrat"/>
              <a:buNone/>
            </a:pPr>
            <a:r>
              <a:rPr lang="it-IT" sz="4000" b="0" i="0" u="none" strike="noStrike" cap="none" dirty="0">
                <a:solidFill>
                  <a:srgbClr val="212121"/>
                </a:solidFill>
                <a:latin typeface="Montserrat"/>
                <a:ea typeface="Montserrat"/>
                <a:cs typeface="Montserrat"/>
                <a:sym typeface="Montserrat"/>
              </a:rPr>
              <a:t>Reduce </a:t>
            </a:r>
            <a:r>
              <a:rPr lang="it-IT" sz="4000" b="0" i="0" u="none" strike="noStrike" cap="none" dirty="0" err="1">
                <a:solidFill>
                  <a:srgbClr val="212121"/>
                </a:solidFill>
                <a:latin typeface="Montserrat"/>
                <a:ea typeface="Montserrat"/>
                <a:cs typeface="Montserrat"/>
                <a:sym typeface="Montserrat"/>
              </a:rPr>
              <a:t>risk</a:t>
            </a:r>
            <a:r>
              <a:rPr lang="it-IT" sz="4000" b="0" i="0" u="none" strike="noStrike" cap="none" dirty="0">
                <a:solidFill>
                  <a:srgbClr val="212121"/>
                </a:solidFill>
                <a:latin typeface="Montserrat"/>
                <a:ea typeface="Montserrat"/>
                <a:cs typeface="Montserrat"/>
                <a:sym typeface="Montserrat"/>
              </a:rPr>
              <a:t>: validate </a:t>
            </a:r>
            <a:r>
              <a:rPr lang="it-IT" sz="4000" b="0" i="0" u="none" strike="noStrike" cap="none" dirty="0" err="1">
                <a:solidFill>
                  <a:srgbClr val="212121"/>
                </a:solidFill>
                <a:latin typeface="Montserrat"/>
                <a:ea typeface="Montserrat"/>
                <a:cs typeface="Montserrat"/>
                <a:sym typeface="Montserrat"/>
              </a:rPr>
              <a:t>manufacturer</a:t>
            </a:r>
            <a:r>
              <a:rPr lang="it-IT" sz="4000" b="0" i="0" u="none" strike="noStrike" cap="none" dirty="0">
                <a:solidFill>
                  <a:srgbClr val="212121"/>
                </a:solidFill>
                <a:latin typeface="Montserrat"/>
                <a:ea typeface="Montserrat"/>
                <a:cs typeface="Montserrat"/>
                <a:sym typeface="Montserrat"/>
              </a:rPr>
              <a:t> </a:t>
            </a:r>
            <a:r>
              <a:rPr lang="it-IT" sz="4000" b="0" i="0" u="none" strike="noStrike" cap="none" dirty="0" err="1">
                <a:solidFill>
                  <a:srgbClr val="212121"/>
                </a:solidFill>
                <a:latin typeface="Montserrat"/>
                <a:ea typeface="Montserrat"/>
                <a:cs typeface="Montserrat"/>
                <a:sym typeface="Montserrat"/>
              </a:rPr>
              <a:t>claims</a:t>
            </a:r>
            <a:endParaRPr sz="4000" dirty="0"/>
          </a:p>
        </p:txBody>
      </p:sp>
      <p:sp>
        <p:nvSpPr>
          <p:cNvPr id="4" name="Google Shape;664;p16">
            <a:extLst>
              <a:ext uri="{FF2B5EF4-FFF2-40B4-BE49-F238E27FC236}">
                <a16:creationId xmlns:a16="http://schemas.microsoft.com/office/drawing/2014/main" id="{0A5484F1-8A1C-584A-B42B-5938958C5620}"/>
              </a:ext>
            </a:extLst>
          </p:cNvPr>
          <p:cNvSpPr/>
          <p:nvPr/>
        </p:nvSpPr>
        <p:spPr>
          <a:xfrm>
            <a:off x="14389959" y="8717950"/>
            <a:ext cx="7612791" cy="762001"/>
          </a:xfrm>
          <a:prstGeom prst="rect">
            <a:avLst/>
          </a:prstGeom>
          <a:noFill/>
          <a:ln>
            <a:noFill/>
          </a:ln>
        </p:spPr>
        <p:txBody>
          <a:bodyPr spcFirstLastPara="1" wrap="square" lIns="48750" tIns="48750" rIns="48750" bIns="48750" anchor="t" anchorCtr="0">
            <a:noAutofit/>
          </a:bodyPr>
          <a:lstStyle/>
          <a:p>
            <a:pPr marL="0" marR="0" lvl="0" indent="0" algn="l" rtl="0">
              <a:lnSpc>
                <a:spcPct val="120000"/>
              </a:lnSpc>
              <a:spcBef>
                <a:spcPts val="0"/>
              </a:spcBef>
              <a:spcAft>
                <a:spcPts val="0"/>
              </a:spcAft>
              <a:buClr>
                <a:srgbClr val="212121"/>
              </a:buClr>
              <a:buSzPts val="750"/>
              <a:buFont typeface="Montserrat"/>
              <a:buNone/>
            </a:pPr>
            <a:r>
              <a:rPr lang="it-IT" sz="4000" b="1" i="0" u="none" strike="noStrike" cap="none" dirty="0" err="1">
                <a:solidFill>
                  <a:srgbClr val="212121"/>
                </a:solidFill>
                <a:latin typeface="Montserrat"/>
                <a:ea typeface="Montserrat"/>
                <a:cs typeface="Montserrat"/>
                <a:sym typeface="Montserrat"/>
              </a:rPr>
              <a:t>Understand</a:t>
            </a:r>
            <a:r>
              <a:rPr lang="it-IT" sz="4000" b="1" i="0" u="none" strike="noStrike" cap="none" dirty="0">
                <a:solidFill>
                  <a:srgbClr val="212121"/>
                </a:solidFill>
                <a:latin typeface="Montserrat"/>
                <a:ea typeface="Montserrat"/>
                <a:cs typeface="Montserrat"/>
                <a:sym typeface="Montserrat"/>
              </a:rPr>
              <a:t> consumer </a:t>
            </a:r>
            <a:r>
              <a:rPr lang="it-IT" sz="4000" b="1" i="0" u="none" strike="noStrike" cap="none" dirty="0" err="1">
                <a:solidFill>
                  <a:srgbClr val="212121"/>
                </a:solidFill>
                <a:latin typeface="Montserrat"/>
                <a:ea typeface="Montserrat"/>
                <a:cs typeface="Montserrat"/>
                <a:sym typeface="Montserrat"/>
              </a:rPr>
              <a:t>needs</a:t>
            </a:r>
            <a:r>
              <a:rPr lang="it-IT" sz="4000" b="1" i="0" u="none" strike="noStrike" cap="none" dirty="0">
                <a:solidFill>
                  <a:srgbClr val="212121"/>
                </a:solidFill>
                <a:latin typeface="Montserrat"/>
                <a:ea typeface="Montserrat"/>
                <a:cs typeface="Montserrat"/>
                <a:sym typeface="Montserrat"/>
              </a:rPr>
              <a:t> (</a:t>
            </a:r>
            <a:r>
              <a:rPr lang="it-IT" sz="4000" b="1" i="0" u="none" strike="noStrike" cap="none" dirty="0" err="1">
                <a:solidFill>
                  <a:srgbClr val="212121"/>
                </a:solidFill>
                <a:latin typeface="Montserrat"/>
                <a:ea typeface="Montserrat"/>
                <a:cs typeface="Montserrat"/>
                <a:sym typeface="Montserrat"/>
              </a:rPr>
              <a:t>met</a:t>
            </a:r>
            <a:r>
              <a:rPr lang="it-IT" sz="4000" b="1" i="0" u="none" strike="noStrike" cap="none" dirty="0">
                <a:solidFill>
                  <a:srgbClr val="212121"/>
                </a:solidFill>
                <a:latin typeface="Montserrat"/>
                <a:ea typeface="Montserrat"/>
                <a:cs typeface="Montserrat"/>
                <a:sym typeface="Montserrat"/>
              </a:rPr>
              <a:t> and </a:t>
            </a:r>
            <a:r>
              <a:rPr lang="it-IT" sz="4000" b="1" i="0" u="none" strike="noStrike" cap="none" dirty="0" err="1">
                <a:solidFill>
                  <a:srgbClr val="212121"/>
                </a:solidFill>
                <a:latin typeface="Montserrat"/>
                <a:ea typeface="Montserrat"/>
                <a:cs typeface="Montserrat"/>
                <a:sym typeface="Montserrat"/>
              </a:rPr>
              <a:t>unmet</a:t>
            </a:r>
            <a:r>
              <a:rPr lang="it-IT" sz="4000" b="1" i="0" u="none" strike="noStrike" cap="none" dirty="0">
                <a:solidFill>
                  <a:srgbClr val="212121"/>
                </a:solidFill>
                <a:latin typeface="Montserrat"/>
                <a:ea typeface="Montserrat"/>
                <a:cs typeface="Montserrat"/>
                <a:sym typeface="Montserrat"/>
              </a:rPr>
              <a:t>)</a:t>
            </a:r>
          </a:p>
        </p:txBody>
      </p:sp>
      <p:sp>
        <p:nvSpPr>
          <p:cNvPr id="5" name="Google Shape;667;p16">
            <a:extLst>
              <a:ext uri="{FF2B5EF4-FFF2-40B4-BE49-F238E27FC236}">
                <a16:creationId xmlns:a16="http://schemas.microsoft.com/office/drawing/2014/main" id="{E6E42DE1-806E-FB4E-A2F3-89A24A7A9579}"/>
              </a:ext>
            </a:extLst>
          </p:cNvPr>
          <p:cNvSpPr/>
          <p:nvPr/>
        </p:nvSpPr>
        <p:spPr>
          <a:xfrm>
            <a:off x="12534470" y="2910424"/>
            <a:ext cx="1503239" cy="2541901"/>
          </a:xfrm>
          <a:prstGeom prst="rect">
            <a:avLst/>
          </a:prstGeom>
          <a:noFill/>
          <a:ln>
            <a:noFill/>
          </a:ln>
        </p:spPr>
        <p:txBody>
          <a:bodyPr spcFirstLastPara="1" wrap="square" lIns="48750" tIns="48750" rIns="48750" bIns="48750" anchor="t" anchorCtr="0">
            <a:noAutofit/>
          </a:bodyPr>
          <a:lstStyle/>
          <a:p>
            <a:pPr marL="0" marR="0" lvl="0" indent="0" algn="l" rtl="0">
              <a:lnSpc>
                <a:spcPct val="120000"/>
              </a:lnSpc>
              <a:spcBef>
                <a:spcPts val="0"/>
              </a:spcBef>
              <a:spcAft>
                <a:spcPts val="0"/>
              </a:spcAft>
              <a:buClr>
                <a:srgbClr val="EBEBEB"/>
              </a:buClr>
              <a:buSzPts val="3000"/>
              <a:buFont typeface="Montserrat"/>
              <a:buNone/>
            </a:pPr>
            <a:r>
              <a:rPr lang="it-IT" sz="12000" b="0" i="0" u="none" strike="noStrike" cap="none" dirty="0">
                <a:solidFill>
                  <a:srgbClr val="EBEBEB"/>
                </a:solidFill>
                <a:latin typeface="Montserrat"/>
                <a:ea typeface="Montserrat"/>
                <a:cs typeface="Montserrat"/>
                <a:sym typeface="Montserrat"/>
              </a:rPr>
              <a:t>1</a:t>
            </a:r>
            <a:endParaRPr dirty="0"/>
          </a:p>
        </p:txBody>
      </p:sp>
      <p:sp>
        <p:nvSpPr>
          <p:cNvPr id="6" name="Google Shape;668;p16">
            <a:extLst>
              <a:ext uri="{FF2B5EF4-FFF2-40B4-BE49-F238E27FC236}">
                <a16:creationId xmlns:a16="http://schemas.microsoft.com/office/drawing/2014/main" id="{18D672F0-A81D-B24B-9FF7-F61AF42D93FD}"/>
              </a:ext>
            </a:extLst>
          </p:cNvPr>
          <p:cNvSpPr/>
          <p:nvPr/>
        </p:nvSpPr>
        <p:spPr>
          <a:xfrm>
            <a:off x="12534470" y="5627662"/>
            <a:ext cx="1503239" cy="2541901"/>
          </a:xfrm>
          <a:prstGeom prst="rect">
            <a:avLst/>
          </a:prstGeom>
          <a:noFill/>
          <a:ln>
            <a:noFill/>
          </a:ln>
        </p:spPr>
        <p:txBody>
          <a:bodyPr spcFirstLastPara="1" wrap="square" lIns="48750" tIns="48750" rIns="48750" bIns="48750" anchor="t" anchorCtr="0">
            <a:noAutofit/>
          </a:bodyPr>
          <a:lstStyle/>
          <a:p>
            <a:pPr marL="0" marR="0" lvl="0" indent="0" algn="l" rtl="0">
              <a:lnSpc>
                <a:spcPct val="120000"/>
              </a:lnSpc>
              <a:spcBef>
                <a:spcPts val="0"/>
              </a:spcBef>
              <a:spcAft>
                <a:spcPts val="0"/>
              </a:spcAft>
              <a:buClr>
                <a:srgbClr val="EBEBEB"/>
              </a:buClr>
              <a:buSzPts val="3000"/>
              <a:buFont typeface="Montserrat"/>
              <a:buNone/>
            </a:pPr>
            <a:r>
              <a:rPr lang="it-IT" sz="12000" b="0" i="0" u="none" strike="noStrike" cap="none" dirty="0">
                <a:solidFill>
                  <a:srgbClr val="EBEBEB"/>
                </a:solidFill>
                <a:latin typeface="Montserrat"/>
                <a:ea typeface="Montserrat"/>
                <a:cs typeface="Montserrat"/>
                <a:sym typeface="Montserrat"/>
              </a:rPr>
              <a:t>2</a:t>
            </a:r>
            <a:endParaRPr dirty="0"/>
          </a:p>
        </p:txBody>
      </p:sp>
      <p:sp>
        <p:nvSpPr>
          <p:cNvPr id="7" name="Google Shape;669;p16">
            <a:extLst>
              <a:ext uri="{FF2B5EF4-FFF2-40B4-BE49-F238E27FC236}">
                <a16:creationId xmlns:a16="http://schemas.microsoft.com/office/drawing/2014/main" id="{FF7EC37C-EC06-204F-9240-803F2C6CBE93}"/>
              </a:ext>
            </a:extLst>
          </p:cNvPr>
          <p:cNvSpPr/>
          <p:nvPr/>
        </p:nvSpPr>
        <p:spPr>
          <a:xfrm>
            <a:off x="12534470" y="8344901"/>
            <a:ext cx="1503239" cy="2541901"/>
          </a:xfrm>
          <a:prstGeom prst="rect">
            <a:avLst/>
          </a:prstGeom>
          <a:noFill/>
          <a:ln>
            <a:noFill/>
          </a:ln>
        </p:spPr>
        <p:txBody>
          <a:bodyPr spcFirstLastPara="1" wrap="square" lIns="48750" tIns="48750" rIns="48750" bIns="48750" anchor="t" anchorCtr="0">
            <a:noAutofit/>
          </a:bodyPr>
          <a:lstStyle/>
          <a:p>
            <a:pPr marL="0" marR="0" lvl="0" indent="0" algn="l" rtl="0">
              <a:lnSpc>
                <a:spcPct val="120000"/>
              </a:lnSpc>
              <a:spcBef>
                <a:spcPts val="0"/>
              </a:spcBef>
              <a:spcAft>
                <a:spcPts val="0"/>
              </a:spcAft>
              <a:buClr>
                <a:srgbClr val="EBEBEB"/>
              </a:buClr>
              <a:buSzPts val="3000"/>
              <a:buFont typeface="Montserrat"/>
              <a:buNone/>
            </a:pPr>
            <a:r>
              <a:rPr lang="it-IT" sz="12000" b="0" i="0" u="none" strike="noStrike" cap="none" dirty="0">
                <a:solidFill>
                  <a:srgbClr val="EBEBEB"/>
                </a:solidFill>
                <a:latin typeface="Montserrat"/>
                <a:ea typeface="Montserrat"/>
                <a:cs typeface="Montserrat"/>
                <a:sym typeface="Montserrat"/>
              </a:rPr>
              <a:t>3</a:t>
            </a:r>
            <a:endParaRPr dirty="0"/>
          </a:p>
        </p:txBody>
      </p:sp>
      <p:pic>
        <p:nvPicPr>
          <p:cNvPr id="8" name="Picture 7">
            <a:extLst>
              <a:ext uri="{FF2B5EF4-FFF2-40B4-BE49-F238E27FC236}">
                <a16:creationId xmlns:a16="http://schemas.microsoft.com/office/drawing/2014/main" id="{ECF3986C-52B6-294E-99CB-B5CA89E4E88D}"/>
              </a:ext>
            </a:extLst>
          </p:cNvPr>
          <p:cNvPicPr>
            <a:picLocks noChangeAspect="1"/>
          </p:cNvPicPr>
          <p:nvPr/>
        </p:nvPicPr>
        <p:blipFill>
          <a:blip r:embed="rId3"/>
          <a:stretch>
            <a:fillRect/>
          </a:stretch>
        </p:blipFill>
        <p:spPr>
          <a:xfrm>
            <a:off x="1012020" y="2985173"/>
            <a:ext cx="10090373" cy="7567780"/>
          </a:xfrm>
          <a:prstGeom prst="rect">
            <a:avLst/>
          </a:prstGeom>
        </p:spPr>
      </p:pic>
      <p:sp>
        <p:nvSpPr>
          <p:cNvPr id="9" name="Rectangle 8">
            <a:extLst>
              <a:ext uri="{FF2B5EF4-FFF2-40B4-BE49-F238E27FC236}">
                <a16:creationId xmlns:a16="http://schemas.microsoft.com/office/drawing/2014/main" id="{8FD0EE65-CE0A-324E-B452-7E23082DAB00}"/>
              </a:ext>
            </a:extLst>
          </p:cNvPr>
          <p:cNvSpPr/>
          <p:nvPr/>
        </p:nvSpPr>
        <p:spPr>
          <a:xfrm>
            <a:off x="3179454" y="703592"/>
            <a:ext cx="18710031" cy="1084464"/>
          </a:xfrm>
          <a:prstGeom prst="rect">
            <a:avLst/>
          </a:prstGeom>
        </p:spPr>
        <p:txBody>
          <a:bodyPr wrap="square">
            <a:spAutoFit/>
          </a:bodyPr>
          <a:lstStyle/>
          <a:p>
            <a:pPr lvl="0" algn="ctr">
              <a:lnSpc>
                <a:spcPct val="80000"/>
              </a:lnSpc>
              <a:buClr>
                <a:srgbClr val="212121"/>
              </a:buClr>
              <a:buSzPts val="2800"/>
            </a:pPr>
            <a:r>
              <a:rPr lang="it-IT" sz="8000" b="1" dirty="0" err="1">
                <a:solidFill>
                  <a:srgbClr val="212121"/>
                </a:solidFill>
                <a:latin typeface="Montserrat"/>
                <a:ea typeface="Montserrat"/>
                <a:cs typeface="Montserrat"/>
                <a:sym typeface="Montserrat"/>
              </a:rPr>
              <a:t>Reviews</a:t>
            </a:r>
            <a:r>
              <a:rPr lang="it-IT" sz="8000" b="1" dirty="0">
                <a:solidFill>
                  <a:srgbClr val="212121"/>
                </a:solidFill>
                <a:latin typeface="Montserrat"/>
                <a:ea typeface="Montserrat"/>
                <a:cs typeface="Montserrat"/>
                <a:sym typeface="Montserrat"/>
              </a:rPr>
              <a:t> drive </a:t>
            </a:r>
            <a:r>
              <a:rPr lang="it-IT" sz="8000" b="1" dirty="0" err="1">
                <a:solidFill>
                  <a:srgbClr val="212121"/>
                </a:solidFill>
                <a:latin typeface="Montserrat"/>
                <a:ea typeface="Montserrat"/>
                <a:cs typeface="Montserrat"/>
                <a:sym typeface="Montserrat"/>
              </a:rPr>
              <a:t>purchase</a:t>
            </a:r>
            <a:r>
              <a:rPr lang="it-IT" sz="8000" b="1" dirty="0">
                <a:solidFill>
                  <a:srgbClr val="212121"/>
                </a:solidFill>
                <a:latin typeface="Montserrat"/>
                <a:ea typeface="Montserrat"/>
                <a:cs typeface="Montserrat"/>
                <a:sym typeface="Montserrat"/>
              </a:rPr>
              <a:t> </a:t>
            </a:r>
            <a:r>
              <a:rPr lang="it-IT" sz="8000" b="1" dirty="0" err="1">
                <a:solidFill>
                  <a:srgbClr val="212121"/>
                </a:solidFill>
                <a:latin typeface="Montserrat"/>
                <a:ea typeface="Montserrat"/>
                <a:cs typeface="Montserrat"/>
                <a:sym typeface="Montserrat"/>
              </a:rPr>
              <a:t>decisions</a:t>
            </a:r>
            <a:endParaRPr lang="it-IT" sz="8000" b="1" dirty="0">
              <a:solidFill>
                <a:srgbClr val="212121"/>
              </a:solidFill>
              <a:latin typeface="Montserrat"/>
              <a:ea typeface="Montserrat"/>
              <a:cs typeface="Montserrat"/>
              <a:sym typeface="Montserrat"/>
            </a:endParaRPr>
          </a:p>
        </p:txBody>
      </p:sp>
    </p:spTree>
    <p:extLst>
      <p:ext uri="{BB962C8B-B14F-4D97-AF65-F5344CB8AC3E}">
        <p14:creationId xmlns:p14="http://schemas.microsoft.com/office/powerpoint/2010/main" val="10253216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g5e8c5c7248_0_12"/>
          <p:cNvSpPr txBox="1"/>
          <p:nvPr/>
        </p:nvSpPr>
        <p:spPr>
          <a:xfrm>
            <a:off x="8098800" y="5358000"/>
            <a:ext cx="8186400" cy="30000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it-IT" sz="11200" b="1">
                <a:solidFill>
                  <a:srgbClr val="212121"/>
                </a:solidFill>
                <a:latin typeface="Montserrat"/>
                <a:ea typeface="Montserrat"/>
                <a:cs typeface="Montserrat"/>
                <a:sym typeface="Montserrat"/>
              </a:rPr>
              <a:t>Thank you.</a:t>
            </a:r>
            <a:endParaRPr sz="11200" b="1">
              <a:solidFill>
                <a:srgbClr val="212121"/>
              </a:solidFill>
              <a:latin typeface="Montserrat"/>
              <a:ea typeface="Montserrat"/>
              <a:cs typeface="Montserrat"/>
              <a:sym typeface="Montserrat"/>
            </a:endParaRPr>
          </a:p>
          <a:p>
            <a:pPr marL="0" lvl="0" indent="0" algn="l" rtl="0">
              <a:lnSpc>
                <a:spcPct val="80000"/>
              </a:lnSpc>
              <a:spcBef>
                <a:spcPts val="0"/>
              </a:spcBef>
              <a:spcAft>
                <a:spcPts val="0"/>
              </a:spcAft>
              <a:buNone/>
            </a:pPr>
            <a:endParaRPr sz="11200" b="1">
              <a:solidFill>
                <a:srgbClr val="212121"/>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1"/>
          <p:cNvSpPr/>
          <p:nvPr/>
        </p:nvSpPr>
        <p:spPr>
          <a:xfrm>
            <a:off x="1770748" y="2560550"/>
            <a:ext cx="10553400" cy="1140300"/>
          </a:xfrm>
          <a:prstGeom prst="rect">
            <a:avLst/>
          </a:prstGeom>
          <a:noFill/>
          <a:ln>
            <a:noFill/>
          </a:ln>
        </p:spPr>
        <p:txBody>
          <a:bodyPr spcFirstLastPara="1" wrap="square" lIns="48750" tIns="48750" rIns="48750" bIns="48750" anchor="t" anchorCtr="0">
            <a:noAutofit/>
          </a:bodyPr>
          <a:lstStyle/>
          <a:p>
            <a:pPr marL="0" lvl="0" indent="0" algn="l" rtl="0">
              <a:lnSpc>
                <a:spcPct val="115000"/>
              </a:lnSpc>
              <a:spcBef>
                <a:spcPts val="0"/>
              </a:spcBef>
              <a:spcAft>
                <a:spcPts val="0"/>
              </a:spcAft>
              <a:buNone/>
            </a:pPr>
            <a:r>
              <a:rPr lang="it-IT" sz="2400" b="1">
                <a:solidFill>
                  <a:srgbClr val="606C71"/>
                </a:solidFill>
                <a:latin typeface="Montserrat"/>
                <a:ea typeface="Montserrat"/>
                <a:cs typeface="Montserrat"/>
                <a:sym typeface="Montserrat"/>
              </a:rPr>
              <a:t>Python</a:t>
            </a:r>
            <a:endParaRPr sz="2400" b="1">
              <a:solidFill>
                <a:srgbClr val="606C71"/>
              </a:solidFill>
              <a:latin typeface="Montserrat"/>
              <a:ea typeface="Montserrat"/>
              <a:cs typeface="Montserrat"/>
              <a:sym typeface="Montserrat"/>
            </a:endParaRPr>
          </a:p>
          <a:p>
            <a:pPr marL="0" lvl="0" indent="0" algn="l" rtl="0">
              <a:lnSpc>
                <a:spcPct val="115000"/>
              </a:lnSpc>
              <a:spcBef>
                <a:spcPts val="0"/>
              </a:spcBef>
              <a:spcAft>
                <a:spcPts val="0"/>
              </a:spcAft>
              <a:buNone/>
            </a:pPr>
            <a:r>
              <a:rPr lang="it-IT" sz="2400">
                <a:solidFill>
                  <a:srgbClr val="606C71"/>
                </a:solidFill>
                <a:latin typeface="Montserrat"/>
                <a:ea typeface="Montserrat"/>
                <a:cs typeface="Montserrat"/>
                <a:sym typeface="Montserrat"/>
              </a:rPr>
              <a:t>This project using Python-3.6 environment</a:t>
            </a:r>
            <a:endParaRPr sz="2400">
              <a:solidFill>
                <a:srgbClr val="606C71"/>
              </a:solidFill>
              <a:latin typeface="Montserrat"/>
              <a:ea typeface="Montserrat"/>
              <a:cs typeface="Montserrat"/>
              <a:sym typeface="Montserrat"/>
            </a:endParaRPr>
          </a:p>
          <a:p>
            <a:pPr marL="0" lvl="0" indent="0" algn="l" rtl="0">
              <a:lnSpc>
                <a:spcPct val="115000"/>
              </a:lnSpc>
              <a:spcBef>
                <a:spcPts val="0"/>
              </a:spcBef>
              <a:spcAft>
                <a:spcPts val="0"/>
              </a:spcAft>
              <a:buNone/>
            </a:pPr>
            <a:endParaRPr sz="2400">
              <a:solidFill>
                <a:srgbClr val="606C71"/>
              </a:solidFill>
              <a:latin typeface="Montserrat"/>
              <a:ea typeface="Montserrat"/>
              <a:cs typeface="Montserrat"/>
              <a:sym typeface="Montserrat"/>
            </a:endParaRPr>
          </a:p>
          <a:p>
            <a:pPr marL="0" lvl="0" indent="0" algn="l" rtl="0">
              <a:lnSpc>
                <a:spcPct val="115000"/>
              </a:lnSpc>
              <a:spcBef>
                <a:spcPts val="0"/>
              </a:spcBef>
              <a:spcAft>
                <a:spcPts val="0"/>
              </a:spcAft>
              <a:buNone/>
            </a:pPr>
            <a:r>
              <a:rPr lang="it-IT" sz="2400" b="1">
                <a:solidFill>
                  <a:srgbClr val="606C71"/>
                </a:solidFill>
                <a:latin typeface="Montserrat"/>
                <a:ea typeface="Montserrat"/>
                <a:cs typeface="Montserrat"/>
                <a:sym typeface="Montserrat"/>
              </a:rPr>
              <a:t>Numpy</a:t>
            </a:r>
            <a:endParaRPr sz="2400" b="1">
              <a:solidFill>
                <a:srgbClr val="606C71"/>
              </a:solidFill>
              <a:latin typeface="Montserrat"/>
              <a:ea typeface="Montserrat"/>
              <a:cs typeface="Montserrat"/>
              <a:sym typeface="Montserrat"/>
            </a:endParaRPr>
          </a:p>
          <a:p>
            <a:pPr marL="0" lvl="0" indent="0" algn="ctr" rtl="0">
              <a:lnSpc>
                <a:spcPct val="115000"/>
              </a:lnSpc>
              <a:spcBef>
                <a:spcPts val="0"/>
              </a:spcBef>
              <a:spcAft>
                <a:spcPts val="0"/>
              </a:spcAft>
              <a:buNone/>
            </a:pPr>
            <a:r>
              <a:rPr lang="it-IT" sz="2400">
                <a:solidFill>
                  <a:srgbClr val="606C71"/>
                </a:solidFill>
                <a:latin typeface="Montserrat"/>
                <a:ea typeface="Montserrat"/>
                <a:cs typeface="Montserrat"/>
                <a:sym typeface="Montserrat"/>
              </a:rPr>
              <a:t>The fundamental package for scientific computing with Python</a:t>
            </a:r>
            <a:endParaRPr sz="2400">
              <a:solidFill>
                <a:srgbClr val="606C71"/>
              </a:solidFill>
              <a:latin typeface="Montserrat"/>
              <a:ea typeface="Montserrat"/>
              <a:cs typeface="Montserrat"/>
              <a:sym typeface="Montserrat"/>
            </a:endParaRPr>
          </a:p>
          <a:p>
            <a:pPr marL="0" lvl="0" indent="0" algn="ctr" rtl="0">
              <a:lnSpc>
                <a:spcPct val="115000"/>
              </a:lnSpc>
              <a:spcBef>
                <a:spcPts val="0"/>
              </a:spcBef>
              <a:spcAft>
                <a:spcPts val="0"/>
              </a:spcAft>
              <a:buNone/>
            </a:pPr>
            <a:endParaRPr sz="2400">
              <a:solidFill>
                <a:srgbClr val="606C71"/>
              </a:solidFill>
              <a:latin typeface="Montserrat"/>
              <a:ea typeface="Montserrat"/>
              <a:cs typeface="Montserrat"/>
              <a:sym typeface="Montserrat"/>
            </a:endParaRPr>
          </a:p>
          <a:p>
            <a:pPr marL="0" lvl="0" indent="0" algn="l" rtl="0">
              <a:lnSpc>
                <a:spcPct val="115000"/>
              </a:lnSpc>
              <a:spcBef>
                <a:spcPts val="0"/>
              </a:spcBef>
              <a:spcAft>
                <a:spcPts val="0"/>
              </a:spcAft>
              <a:buNone/>
            </a:pPr>
            <a:r>
              <a:rPr lang="it-IT" sz="2400" b="1">
                <a:solidFill>
                  <a:srgbClr val="606C71"/>
                </a:solidFill>
                <a:latin typeface="Montserrat"/>
                <a:ea typeface="Montserrat"/>
                <a:cs typeface="Montserrat"/>
                <a:sym typeface="Montserrat"/>
              </a:rPr>
              <a:t>Pandas</a:t>
            </a:r>
            <a:endParaRPr sz="2400" b="1">
              <a:solidFill>
                <a:srgbClr val="606C71"/>
              </a:solidFill>
              <a:latin typeface="Montserrat"/>
              <a:ea typeface="Montserrat"/>
              <a:cs typeface="Montserrat"/>
              <a:sym typeface="Montserrat"/>
            </a:endParaRPr>
          </a:p>
          <a:p>
            <a:pPr marL="0" lvl="0" indent="0" algn="ctr" rtl="0">
              <a:lnSpc>
                <a:spcPct val="115000"/>
              </a:lnSpc>
              <a:spcBef>
                <a:spcPts val="0"/>
              </a:spcBef>
              <a:spcAft>
                <a:spcPts val="0"/>
              </a:spcAft>
              <a:buNone/>
            </a:pPr>
            <a:r>
              <a:rPr lang="it-IT" sz="2400">
                <a:solidFill>
                  <a:srgbClr val="606C71"/>
                </a:solidFill>
                <a:latin typeface="Montserrat"/>
                <a:ea typeface="Montserrat"/>
                <a:cs typeface="Montserrat"/>
                <a:sym typeface="Montserrat"/>
              </a:rPr>
              <a:t>Easy-to-use data structures and data analysis tools for Python </a:t>
            </a:r>
            <a:endParaRPr sz="2400">
              <a:solidFill>
                <a:srgbClr val="606C71"/>
              </a:solidFill>
              <a:latin typeface="Montserrat"/>
              <a:ea typeface="Montserrat"/>
              <a:cs typeface="Montserrat"/>
              <a:sym typeface="Montserrat"/>
            </a:endParaRPr>
          </a:p>
          <a:p>
            <a:pPr marL="0" lvl="0" indent="0" algn="ctr" rtl="0">
              <a:lnSpc>
                <a:spcPct val="115000"/>
              </a:lnSpc>
              <a:spcBef>
                <a:spcPts val="0"/>
              </a:spcBef>
              <a:spcAft>
                <a:spcPts val="0"/>
              </a:spcAft>
              <a:buNone/>
            </a:pPr>
            <a:r>
              <a:rPr lang="it-IT" sz="2400">
                <a:solidFill>
                  <a:srgbClr val="606C71"/>
                </a:solidFill>
                <a:latin typeface="Montserrat"/>
                <a:ea typeface="Montserrat"/>
                <a:cs typeface="Montserrat"/>
                <a:sym typeface="Montserrat"/>
              </a:rPr>
              <a:t> </a:t>
            </a:r>
            <a:endParaRPr sz="2400">
              <a:solidFill>
                <a:srgbClr val="606C71"/>
              </a:solidFill>
              <a:latin typeface="Montserrat"/>
              <a:ea typeface="Montserrat"/>
              <a:cs typeface="Montserrat"/>
              <a:sym typeface="Montserrat"/>
            </a:endParaRPr>
          </a:p>
          <a:p>
            <a:pPr marL="0" lvl="0" indent="0" algn="l" rtl="0">
              <a:lnSpc>
                <a:spcPct val="115000"/>
              </a:lnSpc>
              <a:spcBef>
                <a:spcPts val="0"/>
              </a:spcBef>
              <a:spcAft>
                <a:spcPts val="0"/>
              </a:spcAft>
              <a:buNone/>
            </a:pPr>
            <a:r>
              <a:rPr lang="it-IT" sz="2400" b="1">
                <a:solidFill>
                  <a:srgbClr val="606C71"/>
                </a:solidFill>
                <a:latin typeface="Montserrat"/>
                <a:ea typeface="Montserrat"/>
                <a:cs typeface="Montserrat"/>
                <a:sym typeface="Montserrat"/>
              </a:rPr>
              <a:t>Beastiful Soup</a:t>
            </a:r>
            <a:endParaRPr sz="2400" b="1">
              <a:solidFill>
                <a:srgbClr val="606C71"/>
              </a:solidFill>
              <a:latin typeface="Montserrat"/>
              <a:ea typeface="Montserrat"/>
              <a:cs typeface="Montserrat"/>
              <a:sym typeface="Montserrat"/>
            </a:endParaRPr>
          </a:p>
          <a:p>
            <a:pPr marL="0" lvl="0" indent="0" algn="ctr" rtl="0">
              <a:lnSpc>
                <a:spcPct val="115000"/>
              </a:lnSpc>
              <a:spcBef>
                <a:spcPts val="0"/>
              </a:spcBef>
              <a:spcAft>
                <a:spcPts val="0"/>
              </a:spcAft>
              <a:buNone/>
            </a:pPr>
            <a:r>
              <a:rPr lang="it-IT" sz="2400">
                <a:solidFill>
                  <a:srgbClr val="606C71"/>
                </a:solidFill>
                <a:latin typeface="Montserrat"/>
                <a:ea typeface="Montserrat"/>
                <a:cs typeface="Montserrat"/>
                <a:sym typeface="Montserrat"/>
              </a:rPr>
              <a:t>Convert web page to xml so that all infomation on that page can be accessed and scraped easily  </a:t>
            </a:r>
            <a:endParaRPr sz="2400">
              <a:solidFill>
                <a:srgbClr val="606C71"/>
              </a:solidFill>
              <a:latin typeface="Montserrat"/>
              <a:ea typeface="Montserrat"/>
              <a:cs typeface="Montserrat"/>
              <a:sym typeface="Montserrat"/>
            </a:endParaRPr>
          </a:p>
          <a:p>
            <a:pPr marL="0" lvl="0" indent="0" algn="l" rtl="0">
              <a:lnSpc>
                <a:spcPct val="115000"/>
              </a:lnSpc>
              <a:spcBef>
                <a:spcPts val="0"/>
              </a:spcBef>
              <a:spcAft>
                <a:spcPts val="0"/>
              </a:spcAft>
              <a:buNone/>
            </a:pPr>
            <a:r>
              <a:rPr lang="it-IT" sz="2400" b="1">
                <a:solidFill>
                  <a:srgbClr val="606C71"/>
                </a:solidFill>
                <a:latin typeface="Montserrat"/>
                <a:ea typeface="Montserrat"/>
                <a:cs typeface="Montserrat"/>
                <a:sym typeface="Montserrat"/>
              </a:rPr>
              <a:t>Selenium</a:t>
            </a:r>
            <a:endParaRPr sz="2400" b="1">
              <a:solidFill>
                <a:srgbClr val="606C71"/>
              </a:solidFill>
              <a:latin typeface="Montserrat"/>
              <a:ea typeface="Montserrat"/>
              <a:cs typeface="Montserrat"/>
              <a:sym typeface="Montserrat"/>
            </a:endParaRPr>
          </a:p>
          <a:p>
            <a:pPr marL="0" lvl="0" indent="0" algn="ctr" rtl="0">
              <a:lnSpc>
                <a:spcPct val="115000"/>
              </a:lnSpc>
              <a:spcBef>
                <a:spcPts val="0"/>
              </a:spcBef>
              <a:spcAft>
                <a:spcPts val="0"/>
              </a:spcAft>
              <a:buNone/>
            </a:pPr>
            <a:r>
              <a:rPr lang="it-IT" sz="2400">
                <a:solidFill>
                  <a:srgbClr val="606C71"/>
                </a:solidFill>
                <a:latin typeface="Montserrat"/>
                <a:ea typeface="Montserrat"/>
                <a:cs typeface="Montserrat"/>
                <a:sym typeface="Montserrat"/>
              </a:rPr>
              <a:t>Function as automates browsers in order to scrape infomation held by JavaScript </a:t>
            </a:r>
            <a:endParaRPr sz="2400">
              <a:solidFill>
                <a:srgbClr val="606C71"/>
              </a:solidFill>
              <a:latin typeface="Montserrat"/>
              <a:ea typeface="Montserrat"/>
              <a:cs typeface="Montserrat"/>
              <a:sym typeface="Montserrat"/>
            </a:endParaRPr>
          </a:p>
          <a:p>
            <a:pPr marL="0" lvl="0" indent="0" algn="l" rtl="0">
              <a:lnSpc>
                <a:spcPct val="115000"/>
              </a:lnSpc>
              <a:spcBef>
                <a:spcPts val="0"/>
              </a:spcBef>
              <a:spcAft>
                <a:spcPts val="0"/>
              </a:spcAft>
              <a:buNone/>
            </a:pPr>
            <a:r>
              <a:rPr lang="it-IT" sz="2400" b="1">
                <a:solidFill>
                  <a:srgbClr val="606C71"/>
                </a:solidFill>
                <a:latin typeface="Montserrat"/>
                <a:ea typeface="Montserrat"/>
                <a:cs typeface="Montserrat"/>
                <a:sym typeface="Montserrat"/>
              </a:rPr>
              <a:t>Seaborn</a:t>
            </a:r>
            <a:endParaRPr sz="2400" b="1">
              <a:solidFill>
                <a:srgbClr val="606C71"/>
              </a:solidFill>
              <a:latin typeface="Montserrat"/>
              <a:ea typeface="Montserrat"/>
              <a:cs typeface="Montserrat"/>
              <a:sym typeface="Montserrat"/>
            </a:endParaRPr>
          </a:p>
          <a:p>
            <a:pPr marL="0" lvl="0" indent="0" algn="ctr" rtl="0">
              <a:lnSpc>
                <a:spcPct val="115000"/>
              </a:lnSpc>
              <a:spcBef>
                <a:spcPts val="0"/>
              </a:spcBef>
              <a:spcAft>
                <a:spcPts val="0"/>
              </a:spcAft>
              <a:buNone/>
            </a:pPr>
            <a:r>
              <a:rPr lang="it-IT" sz="2400">
                <a:solidFill>
                  <a:srgbClr val="606C71"/>
                </a:solidFill>
                <a:latin typeface="Montserrat"/>
                <a:ea typeface="Montserrat"/>
                <a:cs typeface="Montserrat"/>
                <a:sym typeface="Montserrat"/>
              </a:rPr>
              <a:t>A Python visualization library provides a high-level interface for drawing attractive statistical graphics.   </a:t>
            </a:r>
            <a:endParaRPr sz="2400">
              <a:solidFill>
                <a:srgbClr val="606C71"/>
              </a:solidFill>
              <a:latin typeface="Montserrat"/>
              <a:ea typeface="Montserrat"/>
              <a:cs typeface="Montserrat"/>
              <a:sym typeface="Montserrat"/>
            </a:endParaRPr>
          </a:p>
          <a:p>
            <a:pPr marL="0" lvl="0" indent="0" algn="l" rtl="0">
              <a:lnSpc>
                <a:spcPct val="115000"/>
              </a:lnSpc>
              <a:spcBef>
                <a:spcPts val="0"/>
              </a:spcBef>
              <a:spcAft>
                <a:spcPts val="0"/>
              </a:spcAft>
              <a:buNone/>
            </a:pPr>
            <a:r>
              <a:rPr lang="it-IT" sz="2400" b="1">
                <a:solidFill>
                  <a:srgbClr val="606C71"/>
                </a:solidFill>
                <a:latin typeface="Montserrat"/>
                <a:ea typeface="Montserrat"/>
                <a:cs typeface="Montserrat"/>
                <a:sym typeface="Montserrat"/>
              </a:rPr>
              <a:t>Sci-kit Learn</a:t>
            </a:r>
            <a:endParaRPr sz="2400" b="1">
              <a:solidFill>
                <a:srgbClr val="606C71"/>
              </a:solidFill>
              <a:latin typeface="Montserrat"/>
              <a:ea typeface="Montserrat"/>
              <a:cs typeface="Montserrat"/>
              <a:sym typeface="Montserrat"/>
            </a:endParaRPr>
          </a:p>
          <a:p>
            <a:pPr marL="0" lvl="0" indent="0" algn="ctr" rtl="0">
              <a:lnSpc>
                <a:spcPct val="115000"/>
              </a:lnSpc>
              <a:spcBef>
                <a:spcPts val="0"/>
              </a:spcBef>
              <a:spcAft>
                <a:spcPts val="0"/>
              </a:spcAft>
              <a:buNone/>
            </a:pPr>
            <a:r>
              <a:rPr lang="it-IT" sz="2400">
                <a:solidFill>
                  <a:srgbClr val="606C71"/>
                </a:solidFill>
                <a:latin typeface="Montserrat"/>
                <a:ea typeface="Montserrat"/>
                <a:cs typeface="Montserrat"/>
                <a:sym typeface="Montserrat"/>
              </a:rPr>
              <a:t>Simple and efficient package for data mining and data analysis  </a:t>
            </a:r>
            <a:endParaRPr sz="2400">
              <a:solidFill>
                <a:srgbClr val="606C71"/>
              </a:solidFill>
              <a:latin typeface="Montserrat"/>
              <a:ea typeface="Montserrat"/>
              <a:cs typeface="Montserrat"/>
              <a:sym typeface="Montserrat"/>
            </a:endParaRPr>
          </a:p>
          <a:p>
            <a:pPr marL="0" lvl="0" indent="0" algn="ctr" rtl="0">
              <a:lnSpc>
                <a:spcPct val="115000"/>
              </a:lnSpc>
              <a:spcBef>
                <a:spcPts val="0"/>
              </a:spcBef>
              <a:spcAft>
                <a:spcPts val="0"/>
              </a:spcAft>
              <a:buNone/>
            </a:pPr>
            <a:r>
              <a:rPr lang="it-IT" sz="2400">
                <a:solidFill>
                  <a:srgbClr val="606C71"/>
                </a:solidFill>
                <a:latin typeface="Montserrat"/>
                <a:ea typeface="Montserrat"/>
                <a:cs typeface="Montserrat"/>
                <a:sym typeface="Montserrat"/>
              </a:rPr>
              <a:t>  </a:t>
            </a:r>
            <a:endParaRPr sz="2400">
              <a:solidFill>
                <a:srgbClr val="606C71"/>
              </a:solidFill>
              <a:latin typeface="Montserrat"/>
              <a:ea typeface="Montserrat"/>
              <a:cs typeface="Montserrat"/>
              <a:sym typeface="Montserrat"/>
            </a:endParaRPr>
          </a:p>
          <a:p>
            <a:pPr marL="0" lvl="0" indent="0" algn="l" rtl="0">
              <a:lnSpc>
                <a:spcPct val="115000"/>
              </a:lnSpc>
              <a:spcBef>
                <a:spcPts val="0"/>
              </a:spcBef>
              <a:spcAft>
                <a:spcPts val="0"/>
              </a:spcAft>
              <a:buNone/>
            </a:pPr>
            <a:r>
              <a:rPr lang="it-IT" sz="2400" b="1">
                <a:solidFill>
                  <a:srgbClr val="606C71"/>
                </a:solidFill>
                <a:latin typeface="Montserrat"/>
                <a:ea typeface="Montserrat"/>
                <a:cs typeface="Montserrat"/>
                <a:sym typeface="Montserrat"/>
              </a:rPr>
              <a:t>spaCy and textacy</a:t>
            </a:r>
            <a:endParaRPr sz="2400" b="1">
              <a:solidFill>
                <a:srgbClr val="606C71"/>
              </a:solidFill>
              <a:latin typeface="Montserrat"/>
              <a:ea typeface="Montserrat"/>
              <a:cs typeface="Montserrat"/>
              <a:sym typeface="Montserrat"/>
            </a:endParaRPr>
          </a:p>
          <a:p>
            <a:pPr marL="0" lvl="0" indent="0" algn="l" rtl="0">
              <a:lnSpc>
                <a:spcPct val="115000"/>
              </a:lnSpc>
              <a:spcBef>
                <a:spcPts val="0"/>
              </a:spcBef>
              <a:spcAft>
                <a:spcPts val="0"/>
              </a:spcAft>
              <a:buNone/>
            </a:pPr>
            <a:r>
              <a:rPr lang="it-IT" sz="2400">
                <a:solidFill>
                  <a:srgbClr val="606C71"/>
                </a:solidFill>
                <a:latin typeface="Montserrat"/>
                <a:ea typeface="Montserrat"/>
                <a:cs typeface="Montserrat"/>
                <a:sym typeface="Montserrat"/>
              </a:rPr>
              <a:t>Python library for performing a variety of Natural Language Processing (NLP tasks)   </a:t>
            </a:r>
            <a:endParaRPr sz="2400">
              <a:solidFill>
                <a:srgbClr val="606C71"/>
              </a:solidFill>
              <a:latin typeface="Montserrat"/>
              <a:ea typeface="Montserrat"/>
              <a:cs typeface="Montserrat"/>
              <a:sym typeface="Montserrat"/>
            </a:endParaRPr>
          </a:p>
          <a:p>
            <a:pPr marL="0" marR="0" lvl="0" indent="0" algn="l" rtl="0">
              <a:lnSpc>
                <a:spcPct val="120000"/>
              </a:lnSpc>
              <a:spcBef>
                <a:spcPts val="0"/>
              </a:spcBef>
              <a:spcAft>
                <a:spcPts val="0"/>
              </a:spcAft>
              <a:buClr>
                <a:srgbClr val="5E5E5E"/>
              </a:buClr>
              <a:buSzPts val="750"/>
              <a:buFont typeface="Montserrat"/>
              <a:buNone/>
            </a:pPr>
            <a:endParaRPr sz="2400">
              <a:solidFill>
                <a:srgbClr val="5E5E5E"/>
              </a:solidFill>
              <a:latin typeface="Montserrat"/>
              <a:ea typeface="Montserrat"/>
              <a:cs typeface="Montserrat"/>
              <a:sym typeface="Montserrat"/>
            </a:endParaRPr>
          </a:p>
        </p:txBody>
      </p:sp>
      <p:sp>
        <p:nvSpPr>
          <p:cNvPr id="409" name="Google Shape;409;p41"/>
          <p:cNvSpPr/>
          <p:nvPr/>
        </p:nvSpPr>
        <p:spPr>
          <a:xfrm>
            <a:off x="8264810" y="7781535"/>
            <a:ext cx="1653563" cy="2032000"/>
          </a:xfrm>
          <a:prstGeom prst="rect">
            <a:avLst/>
          </a:prstGeom>
          <a:noFill/>
          <a:ln>
            <a:noFill/>
          </a:ln>
        </p:spPr>
        <p:txBody>
          <a:bodyPr spcFirstLastPara="1" wrap="square" lIns="48750" tIns="48750" rIns="48750" bIns="48750" anchor="t" anchorCtr="0">
            <a:noAutofit/>
          </a:bodyPr>
          <a:lstStyle/>
          <a:p>
            <a:pPr marL="0" marR="0" lvl="0" indent="0" algn="l" rtl="0">
              <a:lnSpc>
                <a:spcPct val="120000"/>
              </a:lnSpc>
              <a:spcBef>
                <a:spcPts val="0"/>
              </a:spcBef>
              <a:spcAft>
                <a:spcPts val="0"/>
              </a:spcAft>
              <a:buClr>
                <a:srgbClr val="EBEBEB"/>
              </a:buClr>
              <a:buSzPts val="3000"/>
              <a:buFont typeface="Montserrat"/>
              <a:buNone/>
            </a:pPr>
            <a:endParaRPr/>
          </a:p>
        </p:txBody>
      </p:sp>
      <p:sp>
        <p:nvSpPr>
          <p:cNvPr id="410" name="Google Shape;410;p41"/>
          <p:cNvSpPr txBox="1"/>
          <p:nvPr/>
        </p:nvSpPr>
        <p:spPr>
          <a:xfrm>
            <a:off x="892125" y="528650"/>
            <a:ext cx="13480500" cy="20319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it-IT" sz="11200" b="1">
                <a:solidFill>
                  <a:srgbClr val="212121"/>
                </a:solidFill>
                <a:latin typeface="Montserrat"/>
                <a:ea typeface="Montserrat"/>
                <a:cs typeface="Montserrat"/>
                <a:sym typeface="Montserrat"/>
              </a:rPr>
              <a:t>Technology List</a:t>
            </a:r>
            <a:endParaRPr sz="11200" b="1">
              <a:solidFill>
                <a:srgbClr val="212121"/>
              </a:solidFill>
              <a:latin typeface="Montserrat"/>
              <a:ea typeface="Montserrat"/>
              <a:cs typeface="Montserrat"/>
              <a:sym typeface="Montserrat"/>
            </a:endParaRPr>
          </a:p>
        </p:txBody>
      </p:sp>
      <p:pic>
        <p:nvPicPr>
          <p:cNvPr id="411" name="Google Shape;411;p41"/>
          <p:cNvPicPr preferRelativeResize="0"/>
          <p:nvPr/>
        </p:nvPicPr>
        <p:blipFill>
          <a:blip r:embed="rId3">
            <a:alphaModFix/>
          </a:blip>
          <a:stretch>
            <a:fillRect/>
          </a:stretch>
        </p:blipFill>
        <p:spPr>
          <a:xfrm>
            <a:off x="15582700" y="4761275"/>
            <a:ext cx="7960010" cy="371158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
          <p:cNvSpPr txBox="1"/>
          <p:nvPr/>
        </p:nvSpPr>
        <p:spPr>
          <a:xfrm>
            <a:off x="1523990" y="1708348"/>
            <a:ext cx="11176216" cy="3125192"/>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212121"/>
              </a:buClr>
              <a:buSzPts val="2800"/>
              <a:buFont typeface="Montserrat"/>
              <a:buNone/>
            </a:pPr>
            <a:r>
              <a:rPr lang="it-IT" sz="11200" b="1" dirty="0" err="1">
                <a:solidFill>
                  <a:srgbClr val="212121"/>
                </a:solidFill>
                <a:latin typeface="Montserrat"/>
                <a:ea typeface="Montserrat"/>
                <a:cs typeface="Montserrat"/>
                <a:sym typeface="Montserrat"/>
              </a:rPr>
              <a:t>Potential</a:t>
            </a:r>
            <a:endParaRPr sz="11200" b="1" dirty="0">
              <a:solidFill>
                <a:srgbClr val="212121"/>
              </a:solidFill>
              <a:latin typeface="Montserrat"/>
              <a:ea typeface="Montserrat"/>
              <a:cs typeface="Montserrat"/>
              <a:sym typeface="Montserrat"/>
            </a:endParaRPr>
          </a:p>
          <a:p>
            <a:pPr marL="0" marR="0" lvl="0" indent="0" algn="l" rtl="0">
              <a:lnSpc>
                <a:spcPct val="80000"/>
              </a:lnSpc>
              <a:spcBef>
                <a:spcPts val="0"/>
              </a:spcBef>
              <a:spcAft>
                <a:spcPts val="0"/>
              </a:spcAft>
              <a:buClr>
                <a:srgbClr val="212121"/>
              </a:buClr>
              <a:buSzPts val="2800"/>
              <a:buFont typeface="Montserrat"/>
              <a:buNone/>
            </a:pPr>
            <a:r>
              <a:rPr lang="it-IT" sz="11200" b="1" dirty="0">
                <a:solidFill>
                  <a:srgbClr val="212121"/>
                </a:solidFill>
                <a:latin typeface="Montserrat"/>
                <a:ea typeface="Montserrat"/>
                <a:cs typeface="Montserrat"/>
                <a:sym typeface="Montserrat"/>
              </a:rPr>
              <a:t>Audience</a:t>
            </a:r>
            <a:endParaRPr sz="11200" b="1" dirty="0">
              <a:solidFill>
                <a:srgbClr val="212121"/>
              </a:solidFill>
              <a:latin typeface="Montserrat"/>
              <a:ea typeface="Montserrat"/>
              <a:cs typeface="Montserrat"/>
              <a:sym typeface="Montserrat"/>
            </a:endParaRPr>
          </a:p>
        </p:txBody>
      </p:sp>
      <p:sp>
        <p:nvSpPr>
          <p:cNvPr id="361" name="Google Shape;361;p6"/>
          <p:cNvSpPr/>
          <p:nvPr/>
        </p:nvSpPr>
        <p:spPr>
          <a:xfrm>
            <a:off x="1574740" y="6858000"/>
            <a:ext cx="10059712" cy="4824511"/>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0"/>
              </a:spcBef>
              <a:spcAft>
                <a:spcPts val="0"/>
              </a:spcAft>
              <a:buClr>
                <a:srgbClr val="5E5E5E"/>
              </a:buClr>
              <a:buSzPts val="750"/>
              <a:buFont typeface="Montserrat"/>
              <a:buNone/>
            </a:pPr>
            <a:r>
              <a:rPr lang="it-IT" sz="4000" dirty="0">
                <a:solidFill>
                  <a:srgbClr val="5E5E5E"/>
                </a:solidFill>
                <a:latin typeface="Montserrat"/>
                <a:ea typeface="Montserrat"/>
                <a:cs typeface="Montserrat"/>
                <a:sym typeface="Montserrat"/>
              </a:rPr>
              <a:t>Product </a:t>
            </a:r>
            <a:r>
              <a:rPr lang="it-IT" sz="4000" dirty="0" err="1">
                <a:solidFill>
                  <a:srgbClr val="5E5E5E"/>
                </a:solidFill>
                <a:latin typeface="Montserrat"/>
                <a:ea typeface="Montserrat"/>
                <a:cs typeface="Montserrat"/>
                <a:sym typeface="Montserrat"/>
              </a:rPr>
              <a:t>developers</a:t>
            </a:r>
            <a:r>
              <a:rPr lang="it-IT" sz="4000" dirty="0">
                <a:solidFill>
                  <a:srgbClr val="5E5E5E"/>
                </a:solidFill>
                <a:latin typeface="Montserrat"/>
                <a:ea typeface="Montserrat"/>
                <a:cs typeface="Montserrat"/>
                <a:sym typeface="Montserrat"/>
              </a:rPr>
              <a:t> and </a:t>
            </a:r>
            <a:r>
              <a:rPr lang="it-IT" sz="4000" dirty="0" err="1">
                <a:solidFill>
                  <a:srgbClr val="5E5E5E"/>
                </a:solidFill>
                <a:latin typeface="Montserrat"/>
                <a:ea typeface="Montserrat"/>
                <a:cs typeface="Montserrat"/>
                <a:sym typeface="Montserrat"/>
              </a:rPr>
              <a:t>marketeers</a:t>
            </a:r>
            <a:r>
              <a:rPr lang="it-IT" sz="4000" dirty="0">
                <a:solidFill>
                  <a:srgbClr val="5E5E5E"/>
                </a:solidFill>
                <a:latin typeface="Montserrat"/>
                <a:ea typeface="Montserrat"/>
                <a:cs typeface="Montserrat"/>
                <a:sym typeface="Montserrat"/>
              </a:rPr>
              <a:t> </a:t>
            </a:r>
            <a:r>
              <a:rPr lang="it-IT" sz="4000" dirty="0" err="1">
                <a:solidFill>
                  <a:srgbClr val="5E5E5E"/>
                </a:solidFill>
                <a:latin typeface="Montserrat"/>
                <a:ea typeface="Montserrat"/>
                <a:cs typeface="Montserrat"/>
                <a:sym typeface="Montserrat"/>
              </a:rPr>
              <a:t>who</a:t>
            </a:r>
            <a:r>
              <a:rPr lang="it-IT" sz="4000" dirty="0">
                <a:solidFill>
                  <a:srgbClr val="5E5E5E"/>
                </a:solidFill>
                <a:latin typeface="Montserrat"/>
                <a:ea typeface="Montserrat"/>
                <a:cs typeface="Montserrat"/>
                <a:sym typeface="Montserrat"/>
              </a:rPr>
              <a:t> are </a:t>
            </a:r>
            <a:r>
              <a:rPr lang="it-IT" sz="4000" dirty="0" err="1">
                <a:solidFill>
                  <a:srgbClr val="5E5E5E"/>
                </a:solidFill>
                <a:latin typeface="Montserrat"/>
                <a:ea typeface="Montserrat"/>
                <a:cs typeface="Montserrat"/>
                <a:sym typeface="Montserrat"/>
              </a:rPr>
              <a:t>seeking</a:t>
            </a:r>
            <a:r>
              <a:rPr lang="it-IT" sz="4000" dirty="0">
                <a:solidFill>
                  <a:srgbClr val="5E5E5E"/>
                </a:solidFill>
                <a:latin typeface="Montserrat"/>
                <a:ea typeface="Montserrat"/>
                <a:cs typeface="Montserrat"/>
                <a:sym typeface="Montserrat"/>
              </a:rPr>
              <a:t> </a:t>
            </a:r>
            <a:r>
              <a:rPr lang="it-IT" sz="4000" dirty="0" err="1">
                <a:solidFill>
                  <a:srgbClr val="5E5E5E"/>
                </a:solidFill>
                <a:latin typeface="Montserrat"/>
                <a:ea typeface="Montserrat"/>
                <a:cs typeface="Montserrat"/>
                <a:sym typeface="Montserrat"/>
              </a:rPr>
              <a:t>opportunities</a:t>
            </a:r>
            <a:r>
              <a:rPr lang="it-IT" sz="4000" dirty="0">
                <a:solidFill>
                  <a:srgbClr val="5E5E5E"/>
                </a:solidFill>
                <a:latin typeface="Montserrat"/>
                <a:ea typeface="Montserrat"/>
                <a:cs typeface="Montserrat"/>
                <a:sym typeface="Montserrat"/>
              </a:rPr>
              <a:t> in the market </a:t>
            </a:r>
            <a:r>
              <a:rPr lang="it-IT" sz="4000" dirty="0" err="1">
                <a:solidFill>
                  <a:srgbClr val="5E5E5E"/>
                </a:solidFill>
                <a:latin typeface="Montserrat"/>
                <a:ea typeface="Montserrat"/>
                <a:cs typeface="Montserrat"/>
                <a:sym typeface="Montserrat"/>
              </a:rPr>
              <a:t>through</a:t>
            </a:r>
            <a:r>
              <a:rPr lang="it-IT" sz="4000" dirty="0">
                <a:solidFill>
                  <a:srgbClr val="5E5E5E"/>
                </a:solidFill>
                <a:latin typeface="Montserrat"/>
                <a:ea typeface="Montserrat"/>
                <a:cs typeface="Montserrat"/>
                <a:sym typeface="Montserrat"/>
              </a:rPr>
              <a:t> </a:t>
            </a:r>
            <a:r>
              <a:rPr lang="it-IT" sz="4000" dirty="0" err="1">
                <a:solidFill>
                  <a:srgbClr val="5E5E5E"/>
                </a:solidFill>
                <a:latin typeface="Montserrat"/>
                <a:ea typeface="Montserrat"/>
                <a:cs typeface="Montserrat"/>
                <a:sym typeface="Montserrat"/>
              </a:rPr>
              <a:t>unmet</a:t>
            </a:r>
            <a:r>
              <a:rPr lang="it-IT" sz="4000" dirty="0">
                <a:solidFill>
                  <a:srgbClr val="5E5E5E"/>
                </a:solidFill>
                <a:latin typeface="Montserrat"/>
                <a:ea typeface="Montserrat"/>
                <a:cs typeface="Montserrat"/>
                <a:sym typeface="Montserrat"/>
              </a:rPr>
              <a:t> </a:t>
            </a:r>
            <a:r>
              <a:rPr lang="it-IT" sz="4000" dirty="0" err="1">
                <a:solidFill>
                  <a:srgbClr val="5E5E5E"/>
                </a:solidFill>
                <a:latin typeface="Montserrat"/>
                <a:ea typeface="Montserrat"/>
                <a:cs typeface="Montserrat"/>
                <a:sym typeface="Montserrat"/>
              </a:rPr>
              <a:t>needs</a:t>
            </a:r>
            <a:r>
              <a:rPr lang="it-IT" sz="4000" dirty="0">
                <a:solidFill>
                  <a:srgbClr val="5E5E5E"/>
                </a:solidFill>
                <a:latin typeface="Montserrat"/>
                <a:ea typeface="Montserrat"/>
                <a:cs typeface="Montserrat"/>
                <a:sym typeface="Montserrat"/>
              </a:rPr>
              <a:t>. </a:t>
            </a:r>
            <a:endParaRPr sz="4000" dirty="0">
              <a:solidFill>
                <a:srgbClr val="5E5E5E"/>
              </a:solidFill>
              <a:latin typeface="Montserrat"/>
              <a:ea typeface="Montserrat"/>
              <a:cs typeface="Montserrat"/>
              <a:sym typeface="Montserrat"/>
            </a:endParaRPr>
          </a:p>
          <a:p>
            <a:pPr marL="0" marR="0" lvl="0" indent="0" algn="l" rtl="0">
              <a:lnSpc>
                <a:spcPct val="120000"/>
              </a:lnSpc>
              <a:spcBef>
                <a:spcPts val="0"/>
              </a:spcBef>
              <a:spcAft>
                <a:spcPts val="0"/>
              </a:spcAft>
              <a:buClr>
                <a:srgbClr val="5E5E5E"/>
              </a:buClr>
              <a:buSzPts val="750"/>
              <a:buFont typeface="Montserrat"/>
              <a:buNone/>
            </a:pPr>
            <a:endParaRPr sz="4000" dirty="0">
              <a:solidFill>
                <a:srgbClr val="5E5E5E"/>
              </a:solidFill>
              <a:latin typeface="Montserrat"/>
              <a:ea typeface="Montserrat"/>
              <a:cs typeface="Montserrat"/>
              <a:sym typeface="Montserrat"/>
            </a:endParaRPr>
          </a:p>
          <a:p>
            <a:pPr marL="0" marR="0" lvl="0" indent="0" algn="l" rtl="0">
              <a:lnSpc>
                <a:spcPct val="120000"/>
              </a:lnSpc>
              <a:spcBef>
                <a:spcPts val="0"/>
              </a:spcBef>
              <a:spcAft>
                <a:spcPts val="0"/>
              </a:spcAft>
              <a:buClr>
                <a:srgbClr val="5E5E5E"/>
              </a:buClr>
              <a:buSzPts val="750"/>
              <a:buFont typeface="Montserrat"/>
              <a:buNone/>
            </a:pPr>
            <a:endParaRPr sz="4000" dirty="0">
              <a:solidFill>
                <a:srgbClr val="5E5E5E"/>
              </a:solidFill>
              <a:latin typeface="Montserrat"/>
              <a:ea typeface="Montserrat"/>
              <a:cs typeface="Montserrat"/>
              <a:sym typeface="Montserrat"/>
            </a:endParaRPr>
          </a:p>
          <a:p>
            <a:pPr marL="0" marR="0" lvl="0" indent="0" algn="l" rtl="0">
              <a:lnSpc>
                <a:spcPct val="120000"/>
              </a:lnSpc>
              <a:spcBef>
                <a:spcPts val="0"/>
              </a:spcBef>
              <a:spcAft>
                <a:spcPts val="0"/>
              </a:spcAft>
              <a:buClr>
                <a:srgbClr val="5E5E5E"/>
              </a:buClr>
              <a:buSzPts val="750"/>
              <a:buFont typeface="Montserrat"/>
              <a:buNone/>
            </a:pPr>
            <a:endParaRPr sz="4000" dirty="0">
              <a:solidFill>
                <a:srgbClr val="5E5E5E"/>
              </a:solidFill>
              <a:latin typeface="Montserrat"/>
              <a:ea typeface="Montserrat"/>
              <a:cs typeface="Montserrat"/>
              <a:sym typeface="Montserrat"/>
            </a:endParaRPr>
          </a:p>
          <a:p>
            <a:pPr marL="0" marR="0" lvl="0" indent="0" algn="l" rtl="0">
              <a:lnSpc>
                <a:spcPct val="120000"/>
              </a:lnSpc>
              <a:spcBef>
                <a:spcPts val="0"/>
              </a:spcBef>
              <a:spcAft>
                <a:spcPts val="0"/>
              </a:spcAft>
              <a:buClr>
                <a:srgbClr val="5E5E5E"/>
              </a:buClr>
              <a:buSzPts val="750"/>
              <a:buFont typeface="Montserrat"/>
              <a:buNone/>
            </a:pPr>
            <a:endParaRPr sz="4000" dirty="0">
              <a:solidFill>
                <a:srgbClr val="5E5E5E"/>
              </a:solidFill>
              <a:latin typeface="Montserrat"/>
              <a:ea typeface="Montserrat"/>
              <a:cs typeface="Montserrat"/>
              <a:sym typeface="Montserrat"/>
            </a:endParaRPr>
          </a:p>
        </p:txBody>
      </p:sp>
      <p:pic>
        <p:nvPicPr>
          <p:cNvPr id="364" name="Google Shape;364;p6"/>
          <p:cNvPicPr preferRelativeResize="0"/>
          <p:nvPr/>
        </p:nvPicPr>
        <p:blipFill rotWithShape="1">
          <a:blip r:embed="rId3">
            <a:alphaModFix/>
          </a:blip>
          <a:srcRect l="35306" r="19440"/>
          <a:stretch/>
        </p:blipFill>
        <p:spPr>
          <a:xfrm>
            <a:off x="15104483" y="0"/>
            <a:ext cx="9279518" cy="1371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3"/>
          <p:cNvSpPr txBox="1"/>
          <p:nvPr/>
        </p:nvSpPr>
        <p:spPr>
          <a:xfrm>
            <a:off x="2035075" y="1708347"/>
            <a:ext cx="9142215" cy="5149653"/>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212121"/>
              </a:buClr>
              <a:buSzPts val="2800"/>
              <a:buFont typeface="Montserrat"/>
              <a:buNone/>
            </a:pPr>
            <a:r>
              <a:rPr lang="it-IT" sz="11200" b="1" dirty="0" err="1">
                <a:solidFill>
                  <a:srgbClr val="212121"/>
                </a:solidFill>
                <a:latin typeface="Montserrat"/>
                <a:ea typeface="Montserrat"/>
                <a:cs typeface="Montserrat"/>
                <a:sym typeface="Montserrat"/>
              </a:rPr>
              <a:t>Problem</a:t>
            </a:r>
            <a:r>
              <a:rPr lang="it-IT" sz="11200" b="1" dirty="0">
                <a:solidFill>
                  <a:srgbClr val="212121"/>
                </a:solidFill>
                <a:latin typeface="Montserrat"/>
                <a:ea typeface="Montserrat"/>
                <a:cs typeface="Montserrat"/>
                <a:sym typeface="Montserrat"/>
              </a:rPr>
              <a:t> </a:t>
            </a:r>
            <a:endParaRPr sz="11200" b="1" dirty="0">
              <a:solidFill>
                <a:srgbClr val="212121"/>
              </a:solidFill>
              <a:latin typeface="Montserrat"/>
              <a:ea typeface="Montserrat"/>
              <a:cs typeface="Montserrat"/>
              <a:sym typeface="Montserrat"/>
            </a:endParaRPr>
          </a:p>
          <a:p>
            <a:pPr marL="0" marR="0" lvl="0" indent="0" algn="l" rtl="0">
              <a:lnSpc>
                <a:spcPct val="80000"/>
              </a:lnSpc>
              <a:spcBef>
                <a:spcPts val="0"/>
              </a:spcBef>
              <a:spcAft>
                <a:spcPts val="0"/>
              </a:spcAft>
              <a:buClr>
                <a:srgbClr val="212121"/>
              </a:buClr>
              <a:buSzPts val="2800"/>
              <a:buFont typeface="Montserrat"/>
              <a:buNone/>
            </a:pPr>
            <a:r>
              <a:rPr lang="it-IT" sz="11200" b="1" dirty="0">
                <a:solidFill>
                  <a:srgbClr val="212121"/>
                </a:solidFill>
                <a:latin typeface="Montserrat"/>
                <a:ea typeface="Montserrat"/>
                <a:cs typeface="Montserrat"/>
                <a:sym typeface="Montserrat"/>
              </a:rPr>
              <a:t>Statement</a:t>
            </a:r>
            <a:endParaRPr sz="11200" b="1" dirty="0">
              <a:solidFill>
                <a:srgbClr val="212121"/>
              </a:solidFill>
              <a:latin typeface="Montserrat"/>
              <a:ea typeface="Montserrat"/>
              <a:cs typeface="Montserrat"/>
              <a:sym typeface="Montserrat"/>
            </a:endParaRPr>
          </a:p>
        </p:txBody>
      </p:sp>
      <p:sp>
        <p:nvSpPr>
          <p:cNvPr id="354" name="Google Shape;354;p43"/>
          <p:cNvSpPr/>
          <p:nvPr/>
        </p:nvSpPr>
        <p:spPr>
          <a:xfrm>
            <a:off x="12184061" y="1934417"/>
            <a:ext cx="10164864" cy="4697512"/>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5900"/>
              </a:spcBef>
              <a:spcAft>
                <a:spcPts val="0"/>
              </a:spcAft>
              <a:buClr>
                <a:srgbClr val="5E5E5E"/>
              </a:buClr>
              <a:buSzPts val="750"/>
              <a:buFont typeface="Montserrat"/>
              <a:buNone/>
            </a:pPr>
            <a:r>
              <a:rPr lang="it-IT" sz="4000" dirty="0" err="1">
                <a:solidFill>
                  <a:srgbClr val="5E5E5E"/>
                </a:solidFill>
                <a:latin typeface="Montserrat"/>
                <a:ea typeface="Montserrat"/>
                <a:cs typeface="Montserrat"/>
                <a:sym typeface="Montserrat"/>
              </a:rPr>
              <a:t>Which</a:t>
            </a:r>
            <a:r>
              <a:rPr lang="it-IT" sz="4000" dirty="0">
                <a:solidFill>
                  <a:srgbClr val="5E5E5E"/>
                </a:solidFill>
                <a:latin typeface="Montserrat"/>
                <a:ea typeface="Montserrat"/>
                <a:cs typeface="Montserrat"/>
                <a:sym typeface="Montserrat"/>
              </a:rPr>
              <a:t> </a:t>
            </a:r>
            <a:r>
              <a:rPr lang="it-IT" sz="4000" dirty="0" err="1">
                <a:solidFill>
                  <a:srgbClr val="5E5E5E"/>
                </a:solidFill>
                <a:latin typeface="Montserrat"/>
                <a:ea typeface="Montserrat"/>
                <a:cs typeface="Montserrat"/>
                <a:sym typeface="Montserrat"/>
              </a:rPr>
              <a:t>features</a:t>
            </a:r>
            <a:r>
              <a:rPr lang="it-IT" sz="4000" dirty="0">
                <a:solidFill>
                  <a:srgbClr val="5E5E5E"/>
                </a:solidFill>
                <a:latin typeface="Montserrat"/>
                <a:ea typeface="Montserrat"/>
                <a:cs typeface="Montserrat"/>
                <a:sym typeface="Montserrat"/>
              </a:rPr>
              <a:t> </a:t>
            </a:r>
            <a:r>
              <a:rPr lang="it-IT" sz="4000" dirty="0" err="1">
                <a:solidFill>
                  <a:srgbClr val="5E5E5E"/>
                </a:solidFill>
                <a:latin typeface="Montserrat"/>
                <a:ea typeface="Montserrat"/>
                <a:cs typeface="Montserrat"/>
                <a:sym typeface="Montserrat"/>
              </a:rPr>
              <a:t>should</a:t>
            </a:r>
            <a:r>
              <a:rPr lang="it-IT" sz="4000" dirty="0">
                <a:solidFill>
                  <a:srgbClr val="5E5E5E"/>
                </a:solidFill>
                <a:latin typeface="Montserrat"/>
                <a:ea typeface="Montserrat"/>
                <a:cs typeface="Montserrat"/>
                <a:sym typeface="Montserrat"/>
              </a:rPr>
              <a:t> a </a:t>
            </a:r>
            <a:r>
              <a:rPr lang="it-IT" sz="4000" dirty="0" err="1">
                <a:solidFill>
                  <a:srgbClr val="5E5E5E"/>
                </a:solidFill>
                <a:latin typeface="Montserrat"/>
                <a:ea typeface="Montserrat"/>
                <a:cs typeface="Montserrat"/>
                <a:sym typeface="Montserrat"/>
              </a:rPr>
              <a:t>product</a:t>
            </a:r>
            <a:r>
              <a:rPr lang="it-IT" sz="4000" dirty="0">
                <a:solidFill>
                  <a:srgbClr val="5E5E5E"/>
                </a:solidFill>
                <a:latin typeface="Montserrat"/>
                <a:ea typeface="Montserrat"/>
                <a:cs typeface="Montserrat"/>
                <a:sym typeface="Montserrat"/>
              </a:rPr>
              <a:t> manager </a:t>
            </a:r>
            <a:r>
              <a:rPr lang="it-IT" sz="4000" dirty="0" err="1">
                <a:solidFill>
                  <a:srgbClr val="5E5E5E"/>
                </a:solidFill>
                <a:latin typeface="Montserrat"/>
                <a:ea typeface="Montserrat"/>
                <a:cs typeface="Montserrat"/>
                <a:sym typeface="Montserrat"/>
              </a:rPr>
              <a:t>prioritise</a:t>
            </a:r>
            <a:r>
              <a:rPr lang="it-IT" sz="4000" dirty="0">
                <a:solidFill>
                  <a:srgbClr val="5E5E5E"/>
                </a:solidFill>
                <a:latin typeface="Montserrat"/>
                <a:ea typeface="Montserrat"/>
                <a:cs typeface="Montserrat"/>
                <a:sym typeface="Montserrat"/>
              </a:rPr>
              <a:t> in a new camera?</a:t>
            </a:r>
          </a:p>
        </p:txBody>
      </p:sp>
      <p:pic>
        <p:nvPicPr>
          <p:cNvPr id="355" name="Google Shape;355;p43"/>
          <p:cNvPicPr preferRelativeResize="0"/>
          <p:nvPr/>
        </p:nvPicPr>
        <p:blipFill rotWithShape="1">
          <a:blip r:embed="rId3">
            <a:alphaModFix/>
          </a:blip>
          <a:srcRect t="35883" b="35886"/>
          <a:stretch/>
        </p:blipFill>
        <p:spPr>
          <a:xfrm>
            <a:off x="0" y="7543801"/>
            <a:ext cx="24384000" cy="61721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0" name="Google Shape;370;p20"/>
          <p:cNvSpPr txBox="1"/>
          <p:nvPr/>
        </p:nvSpPr>
        <p:spPr>
          <a:xfrm>
            <a:off x="2032000" y="1708348"/>
            <a:ext cx="7468990" cy="3125192"/>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212121"/>
              </a:buClr>
              <a:buSzPts val="2800"/>
              <a:buFont typeface="Montserrat"/>
              <a:buNone/>
            </a:pPr>
            <a:r>
              <a:rPr lang="it-IT" sz="11200" b="1">
                <a:solidFill>
                  <a:srgbClr val="212121"/>
                </a:solidFill>
                <a:latin typeface="Montserrat"/>
                <a:ea typeface="Montserrat"/>
                <a:cs typeface="Montserrat"/>
                <a:sym typeface="Montserrat"/>
              </a:rPr>
              <a:t>Goals</a:t>
            </a:r>
            <a:endParaRPr/>
          </a:p>
        </p:txBody>
      </p:sp>
      <p:sp>
        <p:nvSpPr>
          <p:cNvPr id="371" name="Google Shape;371;p20"/>
          <p:cNvSpPr/>
          <p:nvPr/>
        </p:nvSpPr>
        <p:spPr>
          <a:xfrm>
            <a:off x="13846770" y="3168848"/>
            <a:ext cx="6528993" cy="1152851"/>
          </a:xfrm>
          <a:prstGeom prst="rect">
            <a:avLst/>
          </a:prstGeom>
          <a:noFill/>
          <a:ln>
            <a:noFill/>
          </a:ln>
        </p:spPr>
        <p:txBody>
          <a:bodyPr spcFirstLastPara="1" wrap="square" lIns="48750" tIns="48750" rIns="48750" bIns="48750" anchor="t" anchorCtr="0">
            <a:noAutofit/>
          </a:bodyPr>
          <a:lstStyle/>
          <a:p>
            <a:pPr marL="0" marR="0" lvl="0" indent="0" algn="just" rtl="0">
              <a:lnSpc>
                <a:spcPct val="120000"/>
              </a:lnSpc>
              <a:spcBef>
                <a:spcPts val="0"/>
              </a:spcBef>
              <a:spcAft>
                <a:spcPts val="0"/>
              </a:spcAft>
              <a:buClr>
                <a:srgbClr val="5E5E5E"/>
              </a:buClr>
              <a:buSzPts val="750"/>
              <a:buFont typeface="Montserrat"/>
              <a:buNone/>
            </a:pPr>
            <a:endParaRPr sz="3000" dirty="0">
              <a:solidFill>
                <a:srgbClr val="5E5E5E"/>
              </a:solidFill>
              <a:latin typeface="Montserrat"/>
              <a:ea typeface="Montserrat"/>
              <a:cs typeface="Montserrat"/>
              <a:sym typeface="Montserrat"/>
            </a:endParaRPr>
          </a:p>
        </p:txBody>
      </p:sp>
      <p:sp>
        <p:nvSpPr>
          <p:cNvPr id="373" name="Google Shape;373;p20"/>
          <p:cNvSpPr/>
          <p:nvPr/>
        </p:nvSpPr>
        <p:spPr>
          <a:xfrm>
            <a:off x="13846769" y="7176365"/>
            <a:ext cx="6528993" cy="1152851"/>
          </a:xfrm>
          <a:prstGeom prst="rect">
            <a:avLst/>
          </a:prstGeom>
          <a:noFill/>
          <a:ln>
            <a:noFill/>
          </a:ln>
        </p:spPr>
        <p:txBody>
          <a:bodyPr spcFirstLastPara="1" wrap="square" lIns="48750" tIns="48750" rIns="48750" bIns="48750" anchor="t" anchorCtr="0">
            <a:noAutofit/>
          </a:bodyPr>
          <a:lstStyle/>
          <a:p>
            <a:pPr marL="0" marR="0" lvl="0" indent="0" algn="just" rtl="0">
              <a:lnSpc>
                <a:spcPct val="120000"/>
              </a:lnSpc>
              <a:spcBef>
                <a:spcPts val="0"/>
              </a:spcBef>
              <a:spcAft>
                <a:spcPts val="0"/>
              </a:spcAft>
              <a:buClr>
                <a:srgbClr val="5E5E5E"/>
              </a:buClr>
              <a:buSzPts val="750"/>
              <a:buFont typeface="Montserrat"/>
              <a:buNone/>
            </a:pPr>
            <a:endParaRPr dirty="0"/>
          </a:p>
        </p:txBody>
      </p:sp>
      <p:sp>
        <p:nvSpPr>
          <p:cNvPr id="374" name="Google Shape;374;p20"/>
          <p:cNvSpPr/>
          <p:nvPr/>
        </p:nvSpPr>
        <p:spPr>
          <a:xfrm>
            <a:off x="13846769" y="5837941"/>
            <a:ext cx="6528993" cy="762000"/>
          </a:xfrm>
          <a:prstGeom prst="rect">
            <a:avLst/>
          </a:prstGeom>
          <a:noFill/>
          <a:ln>
            <a:noFill/>
          </a:ln>
        </p:spPr>
        <p:txBody>
          <a:bodyPr spcFirstLastPara="1" wrap="square" lIns="48750" tIns="48750" rIns="48750" bIns="48750" anchor="t" anchorCtr="0">
            <a:noAutofit/>
          </a:bodyPr>
          <a:lstStyle/>
          <a:p>
            <a:pPr marL="0" marR="0" lvl="0" indent="0" algn="l" rtl="0">
              <a:lnSpc>
                <a:spcPct val="120000"/>
              </a:lnSpc>
              <a:spcBef>
                <a:spcPts val="0"/>
              </a:spcBef>
              <a:spcAft>
                <a:spcPts val="0"/>
              </a:spcAft>
              <a:buClr>
                <a:srgbClr val="212121"/>
              </a:buClr>
              <a:buSzPts val="750"/>
              <a:buFont typeface="Montserrat"/>
              <a:buNone/>
            </a:pPr>
            <a:endParaRPr b="1" dirty="0"/>
          </a:p>
        </p:txBody>
      </p:sp>
      <p:sp>
        <p:nvSpPr>
          <p:cNvPr id="375" name="Google Shape;375;p20"/>
          <p:cNvSpPr/>
          <p:nvPr/>
        </p:nvSpPr>
        <p:spPr>
          <a:xfrm>
            <a:off x="13846770" y="10796360"/>
            <a:ext cx="6528993" cy="1152851"/>
          </a:xfrm>
          <a:prstGeom prst="rect">
            <a:avLst/>
          </a:prstGeom>
          <a:noFill/>
          <a:ln>
            <a:noFill/>
          </a:ln>
        </p:spPr>
        <p:txBody>
          <a:bodyPr spcFirstLastPara="1" wrap="square" lIns="48750" tIns="48750" rIns="48750" bIns="48750" anchor="t" anchorCtr="0">
            <a:noAutofit/>
          </a:bodyPr>
          <a:lstStyle/>
          <a:p>
            <a:pPr marL="0" marR="0" lvl="0" indent="0" algn="just" rtl="0">
              <a:lnSpc>
                <a:spcPct val="120000"/>
              </a:lnSpc>
              <a:spcBef>
                <a:spcPts val="0"/>
              </a:spcBef>
              <a:spcAft>
                <a:spcPts val="0"/>
              </a:spcAft>
              <a:buClr>
                <a:srgbClr val="5E5E5E"/>
              </a:buClr>
              <a:buSzPts val="750"/>
              <a:buFont typeface="Montserrat"/>
              <a:buNone/>
            </a:pPr>
            <a:endParaRPr dirty="0"/>
          </a:p>
        </p:txBody>
      </p:sp>
      <p:sp>
        <p:nvSpPr>
          <p:cNvPr id="376" name="Google Shape;376;p20"/>
          <p:cNvSpPr/>
          <p:nvPr/>
        </p:nvSpPr>
        <p:spPr>
          <a:xfrm>
            <a:off x="13846776" y="10034350"/>
            <a:ext cx="7311600" cy="762000"/>
          </a:xfrm>
          <a:prstGeom prst="rect">
            <a:avLst/>
          </a:prstGeom>
          <a:noFill/>
          <a:ln>
            <a:noFill/>
          </a:ln>
        </p:spPr>
        <p:txBody>
          <a:bodyPr spcFirstLastPara="1" wrap="square" lIns="48750" tIns="48750" rIns="48750" bIns="48750" anchor="t" anchorCtr="0">
            <a:noAutofit/>
          </a:bodyPr>
          <a:lstStyle/>
          <a:p>
            <a:pPr marL="0" marR="0" lvl="0" indent="0" algn="l" rtl="0">
              <a:lnSpc>
                <a:spcPct val="120000"/>
              </a:lnSpc>
              <a:spcBef>
                <a:spcPts val="0"/>
              </a:spcBef>
              <a:spcAft>
                <a:spcPts val="0"/>
              </a:spcAft>
              <a:buClr>
                <a:srgbClr val="212121"/>
              </a:buClr>
              <a:buSzPts val="750"/>
              <a:buFont typeface="Montserrat"/>
              <a:buNone/>
            </a:pPr>
            <a:endParaRPr b="1" dirty="0"/>
          </a:p>
        </p:txBody>
      </p:sp>
      <p:sp>
        <p:nvSpPr>
          <p:cNvPr id="377" name="Google Shape;377;p20"/>
          <p:cNvSpPr/>
          <p:nvPr/>
        </p:nvSpPr>
        <p:spPr>
          <a:xfrm>
            <a:off x="2032000" y="4436179"/>
            <a:ext cx="9170230" cy="1782762"/>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0"/>
              </a:spcBef>
              <a:spcAft>
                <a:spcPts val="0"/>
              </a:spcAft>
              <a:buClr>
                <a:srgbClr val="212121"/>
              </a:buClr>
              <a:buSzPts val="1200"/>
              <a:buFont typeface="Montserrat"/>
              <a:buNone/>
            </a:pPr>
            <a:r>
              <a:rPr lang="it-IT" sz="4800" dirty="0">
                <a:solidFill>
                  <a:srgbClr val="212121"/>
                </a:solidFill>
                <a:latin typeface="Montserrat"/>
                <a:ea typeface="Montserrat"/>
                <a:cs typeface="Montserrat"/>
                <a:sym typeface="Montserrat"/>
              </a:rPr>
              <a:t>Gain </a:t>
            </a:r>
            <a:r>
              <a:rPr lang="it-IT" sz="4800" dirty="0" err="1">
                <a:solidFill>
                  <a:srgbClr val="212121"/>
                </a:solidFill>
                <a:latin typeface="Montserrat"/>
                <a:ea typeface="Montserrat"/>
                <a:cs typeface="Montserrat"/>
                <a:sym typeface="Montserrat"/>
              </a:rPr>
              <a:t>insight</a:t>
            </a:r>
            <a:r>
              <a:rPr lang="it-IT" sz="4800" dirty="0">
                <a:solidFill>
                  <a:srgbClr val="212121"/>
                </a:solidFill>
                <a:latin typeface="Montserrat"/>
                <a:ea typeface="Montserrat"/>
                <a:cs typeface="Montserrat"/>
                <a:sym typeface="Montserrat"/>
              </a:rPr>
              <a:t> </a:t>
            </a:r>
            <a:r>
              <a:rPr lang="it-IT" sz="4800" dirty="0" err="1">
                <a:solidFill>
                  <a:srgbClr val="212121"/>
                </a:solidFill>
                <a:latin typeface="Montserrat"/>
                <a:ea typeface="Montserrat"/>
                <a:cs typeface="Montserrat"/>
                <a:sym typeface="Montserrat"/>
              </a:rPr>
              <a:t>into</a:t>
            </a:r>
            <a:r>
              <a:rPr lang="it-IT" sz="4800" dirty="0">
                <a:solidFill>
                  <a:srgbClr val="212121"/>
                </a:solidFill>
                <a:latin typeface="Montserrat"/>
                <a:ea typeface="Montserrat"/>
                <a:cs typeface="Montserrat"/>
                <a:sym typeface="Montserrat"/>
              </a:rPr>
              <a:t> </a:t>
            </a:r>
            <a:r>
              <a:rPr lang="it-IT" sz="4800" dirty="0" err="1">
                <a:solidFill>
                  <a:srgbClr val="212121"/>
                </a:solidFill>
                <a:latin typeface="Montserrat"/>
                <a:ea typeface="Montserrat"/>
                <a:cs typeface="Montserrat"/>
                <a:sym typeface="Montserrat"/>
              </a:rPr>
              <a:t>which</a:t>
            </a:r>
            <a:r>
              <a:rPr lang="it-IT" sz="4800" dirty="0">
                <a:solidFill>
                  <a:srgbClr val="212121"/>
                </a:solidFill>
                <a:latin typeface="Montserrat"/>
                <a:ea typeface="Montserrat"/>
                <a:cs typeface="Montserrat"/>
                <a:sym typeface="Montserrat"/>
              </a:rPr>
              <a:t> </a:t>
            </a:r>
            <a:endParaRPr sz="4800" dirty="0">
              <a:solidFill>
                <a:srgbClr val="212121"/>
              </a:solidFill>
              <a:latin typeface="Montserrat"/>
              <a:ea typeface="Montserrat"/>
              <a:cs typeface="Montserrat"/>
              <a:sym typeface="Montserrat"/>
            </a:endParaRPr>
          </a:p>
          <a:p>
            <a:pPr marL="0" marR="0" lvl="0" indent="0" algn="l" rtl="0">
              <a:lnSpc>
                <a:spcPct val="100000"/>
              </a:lnSpc>
              <a:spcBef>
                <a:spcPts val="0"/>
              </a:spcBef>
              <a:spcAft>
                <a:spcPts val="0"/>
              </a:spcAft>
              <a:buClr>
                <a:srgbClr val="212121"/>
              </a:buClr>
              <a:buSzPts val="1200"/>
              <a:buFont typeface="Montserrat"/>
              <a:buNone/>
            </a:pPr>
            <a:r>
              <a:rPr lang="it-IT" sz="4800" dirty="0" err="1">
                <a:solidFill>
                  <a:srgbClr val="212121"/>
                </a:solidFill>
                <a:latin typeface="Montserrat"/>
                <a:ea typeface="Montserrat"/>
                <a:cs typeface="Montserrat"/>
                <a:sym typeface="Montserrat"/>
              </a:rPr>
              <a:t>features</a:t>
            </a:r>
            <a:r>
              <a:rPr lang="it-IT" sz="4800" dirty="0">
                <a:solidFill>
                  <a:srgbClr val="212121"/>
                </a:solidFill>
                <a:latin typeface="Montserrat"/>
                <a:ea typeface="Montserrat"/>
                <a:cs typeface="Montserrat"/>
                <a:sym typeface="Montserrat"/>
              </a:rPr>
              <a:t> are divisive</a:t>
            </a:r>
            <a:endParaRPr sz="4800" dirty="0">
              <a:solidFill>
                <a:srgbClr val="212121"/>
              </a:solidFill>
              <a:latin typeface="Montserrat"/>
              <a:ea typeface="Montserrat"/>
              <a:cs typeface="Montserrat"/>
              <a:sym typeface="Montserrat"/>
            </a:endParaRPr>
          </a:p>
          <a:p>
            <a:pPr marL="0" marR="0" lvl="0" indent="0" algn="l" rtl="0">
              <a:lnSpc>
                <a:spcPct val="100000"/>
              </a:lnSpc>
              <a:spcBef>
                <a:spcPts val="0"/>
              </a:spcBef>
              <a:spcAft>
                <a:spcPts val="0"/>
              </a:spcAft>
              <a:buClr>
                <a:srgbClr val="212121"/>
              </a:buClr>
              <a:buSzPts val="1200"/>
              <a:buFont typeface="Montserrat"/>
              <a:buNone/>
            </a:pPr>
            <a:r>
              <a:rPr lang="it-IT" sz="4800" dirty="0">
                <a:solidFill>
                  <a:srgbClr val="212121"/>
                </a:solidFill>
                <a:latin typeface="Montserrat"/>
                <a:ea typeface="Montserrat"/>
                <a:cs typeface="Montserrat"/>
                <a:sym typeface="Montserrat"/>
              </a:rPr>
              <a:t>in </a:t>
            </a:r>
            <a:r>
              <a:rPr lang="it-IT" sz="4800" dirty="0" err="1">
                <a:solidFill>
                  <a:srgbClr val="212121"/>
                </a:solidFill>
                <a:latin typeface="Montserrat"/>
                <a:ea typeface="Montserrat"/>
                <a:cs typeface="Montserrat"/>
                <a:sym typeface="Montserrat"/>
              </a:rPr>
              <a:t>customer</a:t>
            </a:r>
            <a:r>
              <a:rPr lang="it-IT" sz="4800" dirty="0">
                <a:solidFill>
                  <a:srgbClr val="212121"/>
                </a:solidFill>
                <a:latin typeface="Montserrat"/>
                <a:ea typeface="Montserrat"/>
                <a:cs typeface="Montserrat"/>
                <a:sym typeface="Montserrat"/>
              </a:rPr>
              <a:t> opinion</a:t>
            </a:r>
            <a:r>
              <a:rPr lang="it-IT" sz="4800" b="0" i="0" u="none" strike="noStrike" cap="none" dirty="0">
                <a:solidFill>
                  <a:srgbClr val="212121"/>
                </a:solidFill>
                <a:latin typeface="Montserrat"/>
                <a:ea typeface="Montserrat"/>
                <a:cs typeface="Montserrat"/>
                <a:sym typeface="Montserrat"/>
              </a:rPr>
              <a:t>.</a:t>
            </a:r>
          </a:p>
          <a:p>
            <a:pPr marL="0" marR="0" lvl="0" indent="0" algn="l" rtl="0">
              <a:lnSpc>
                <a:spcPct val="100000"/>
              </a:lnSpc>
              <a:spcBef>
                <a:spcPts val="0"/>
              </a:spcBef>
              <a:spcAft>
                <a:spcPts val="0"/>
              </a:spcAft>
              <a:buClr>
                <a:srgbClr val="212121"/>
              </a:buClr>
              <a:buSzPts val="1200"/>
              <a:buFont typeface="Montserrat"/>
              <a:buNone/>
            </a:pPr>
            <a:endParaRPr lang="it-IT" sz="4800" b="0" i="0" u="none" strike="noStrike" cap="none" dirty="0">
              <a:solidFill>
                <a:srgbClr val="212121"/>
              </a:solidFill>
              <a:latin typeface="Montserrat"/>
              <a:ea typeface="Montserrat"/>
              <a:cs typeface="Montserrat"/>
              <a:sym typeface="Montserrat"/>
            </a:endParaRPr>
          </a:p>
          <a:p>
            <a:pPr marL="0" marR="0" lvl="0" indent="0" algn="l" rtl="0">
              <a:lnSpc>
                <a:spcPct val="100000"/>
              </a:lnSpc>
              <a:spcBef>
                <a:spcPts val="0"/>
              </a:spcBef>
              <a:spcAft>
                <a:spcPts val="0"/>
              </a:spcAft>
              <a:buClr>
                <a:srgbClr val="212121"/>
              </a:buClr>
              <a:buSzPts val="1200"/>
              <a:buFont typeface="Montserrat"/>
              <a:buNone/>
            </a:pPr>
            <a:endParaRPr lang="it-IT" sz="4800" dirty="0">
              <a:solidFill>
                <a:srgbClr val="212121"/>
              </a:solidFill>
              <a:latin typeface="Montserrat"/>
              <a:sym typeface="Montserrat"/>
            </a:endParaRPr>
          </a:p>
          <a:p>
            <a:pPr lvl="0">
              <a:buClr>
                <a:srgbClr val="212121"/>
              </a:buClr>
              <a:buSzPts val="1200"/>
            </a:pPr>
            <a:r>
              <a:rPr lang="it-IT" sz="4800" dirty="0" err="1">
                <a:solidFill>
                  <a:srgbClr val="212121"/>
                </a:solidFill>
                <a:latin typeface="Montserrat"/>
                <a:sym typeface="Montserrat"/>
              </a:rPr>
              <a:t>Predict</a:t>
            </a:r>
            <a:r>
              <a:rPr lang="it-IT" sz="4800" dirty="0">
                <a:solidFill>
                  <a:srgbClr val="212121"/>
                </a:solidFill>
                <a:latin typeface="Montserrat"/>
                <a:sym typeface="Montserrat"/>
              </a:rPr>
              <a:t> the </a:t>
            </a:r>
            <a:r>
              <a:rPr lang="it-IT" sz="4800" dirty="0" err="1">
                <a:solidFill>
                  <a:srgbClr val="212121"/>
                </a:solidFill>
                <a:latin typeface="Montserrat"/>
                <a:sym typeface="Montserrat"/>
              </a:rPr>
              <a:t>product</a:t>
            </a:r>
            <a:r>
              <a:rPr lang="it-IT" sz="4800" dirty="0">
                <a:solidFill>
                  <a:srgbClr val="212121"/>
                </a:solidFill>
                <a:latin typeface="Montserrat"/>
                <a:sym typeface="Montserrat"/>
              </a:rPr>
              <a:t> rating </a:t>
            </a:r>
            <a:r>
              <a:rPr lang="it-IT" sz="4800" dirty="0" err="1">
                <a:solidFill>
                  <a:srgbClr val="212121"/>
                </a:solidFill>
                <a:latin typeface="Montserrat"/>
                <a:sym typeface="Montserrat"/>
              </a:rPr>
              <a:t>better</a:t>
            </a:r>
            <a:r>
              <a:rPr lang="it-IT" sz="4800" dirty="0">
                <a:solidFill>
                  <a:srgbClr val="212121"/>
                </a:solidFill>
                <a:latin typeface="Montserrat"/>
                <a:sym typeface="Montserrat"/>
              </a:rPr>
              <a:t> </a:t>
            </a:r>
            <a:r>
              <a:rPr lang="it-IT" sz="4800" dirty="0" err="1">
                <a:solidFill>
                  <a:srgbClr val="212121"/>
                </a:solidFill>
                <a:latin typeface="Montserrat"/>
                <a:sym typeface="Montserrat"/>
              </a:rPr>
              <a:t>than</a:t>
            </a:r>
            <a:r>
              <a:rPr lang="it-IT" sz="4800" dirty="0">
                <a:solidFill>
                  <a:srgbClr val="212121"/>
                </a:solidFill>
                <a:latin typeface="Montserrat"/>
                <a:sym typeface="Montserrat"/>
              </a:rPr>
              <a:t> baseline score </a:t>
            </a:r>
            <a:r>
              <a:rPr lang="it-IT" sz="4800" dirty="0">
                <a:solidFill>
                  <a:srgbClr val="F98F2D"/>
                </a:solidFill>
                <a:latin typeface="Montserrat"/>
                <a:ea typeface="Montserrat"/>
                <a:cs typeface="Montserrat"/>
                <a:sym typeface="Montserrat"/>
              </a:rPr>
              <a:t>0.713</a:t>
            </a:r>
            <a:endParaRPr lang="it-IT" sz="4800" dirty="0">
              <a:solidFill>
                <a:srgbClr val="F98F2D"/>
              </a:solidFill>
              <a:latin typeface="Montserrat"/>
              <a:sym typeface="Montserrat"/>
            </a:endParaRPr>
          </a:p>
          <a:p>
            <a:pPr marL="0" marR="0" lvl="0" indent="0" algn="l" rtl="0">
              <a:lnSpc>
                <a:spcPct val="100000"/>
              </a:lnSpc>
              <a:spcBef>
                <a:spcPts val="0"/>
              </a:spcBef>
              <a:spcAft>
                <a:spcPts val="0"/>
              </a:spcAft>
              <a:buClr>
                <a:srgbClr val="212121"/>
              </a:buClr>
              <a:buSzPts val="1200"/>
              <a:buFont typeface="Montserrat"/>
              <a:buNone/>
            </a:pPr>
            <a:endParaRPr dirty="0"/>
          </a:p>
        </p:txBody>
      </p:sp>
      <p:pic>
        <p:nvPicPr>
          <p:cNvPr id="2" name="Picture 1">
            <a:extLst>
              <a:ext uri="{FF2B5EF4-FFF2-40B4-BE49-F238E27FC236}">
                <a16:creationId xmlns:a16="http://schemas.microsoft.com/office/drawing/2014/main" id="{02E7404D-9289-2249-B4E7-CA8ADF7FFC13}"/>
              </a:ext>
            </a:extLst>
          </p:cNvPr>
          <p:cNvPicPr>
            <a:picLocks noChangeAspect="1"/>
          </p:cNvPicPr>
          <p:nvPr/>
        </p:nvPicPr>
        <p:blipFill>
          <a:blip r:embed="rId3"/>
          <a:stretch>
            <a:fillRect/>
          </a:stretch>
        </p:blipFill>
        <p:spPr>
          <a:xfrm>
            <a:off x="12917461" y="1373687"/>
            <a:ext cx="9170230" cy="1045250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9"/>
          <p:cNvSpPr txBox="1"/>
          <p:nvPr/>
        </p:nvSpPr>
        <p:spPr>
          <a:xfrm>
            <a:off x="2358250" y="1528392"/>
            <a:ext cx="7751700" cy="5149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212121"/>
              </a:buClr>
              <a:buSzPts val="2800"/>
              <a:buFont typeface="Montserrat"/>
              <a:buNone/>
            </a:pPr>
            <a:r>
              <a:rPr lang="it-IT" sz="11200" b="1" dirty="0" err="1">
                <a:solidFill>
                  <a:srgbClr val="212121"/>
                </a:solidFill>
                <a:latin typeface="Montserrat"/>
                <a:ea typeface="Montserrat"/>
                <a:cs typeface="Montserrat"/>
                <a:sym typeface="Montserrat"/>
              </a:rPr>
              <a:t>Dataset</a:t>
            </a:r>
            <a:endParaRPr dirty="0"/>
          </a:p>
        </p:txBody>
      </p:sp>
      <p:sp>
        <p:nvSpPr>
          <p:cNvPr id="393" name="Google Shape;393;p29"/>
          <p:cNvSpPr/>
          <p:nvPr/>
        </p:nvSpPr>
        <p:spPr>
          <a:xfrm>
            <a:off x="9786656" y="10687140"/>
            <a:ext cx="4826001" cy="588069"/>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212121"/>
              </a:buClr>
              <a:buSzPts val="800"/>
              <a:buFont typeface="Montserrat"/>
              <a:buNone/>
            </a:pPr>
            <a:endParaRPr/>
          </a:p>
        </p:txBody>
      </p:sp>
      <p:sp>
        <p:nvSpPr>
          <p:cNvPr id="394" name="Google Shape;394;p29"/>
          <p:cNvSpPr/>
          <p:nvPr/>
        </p:nvSpPr>
        <p:spPr>
          <a:xfrm>
            <a:off x="9786656" y="11280767"/>
            <a:ext cx="4826001" cy="53340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5E5E5E"/>
              </a:buClr>
              <a:buSzPts val="750"/>
              <a:buFont typeface="Montserrat"/>
              <a:buNone/>
            </a:pPr>
            <a:endParaRPr/>
          </a:p>
        </p:txBody>
      </p:sp>
      <p:sp>
        <p:nvSpPr>
          <p:cNvPr id="395" name="Google Shape;395;p29"/>
          <p:cNvSpPr/>
          <p:nvPr/>
        </p:nvSpPr>
        <p:spPr>
          <a:xfrm>
            <a:off x="2358250" y="4108850"/>
            <a:ext cx="7985900" cy="4824600"/>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0"/>
              </a:spcBef>
              <a:spcAft>
                <a:spcPts val="0"/>
              </a:spcAft>
              <a:buClr>
                <a:srgbClr val="5E5E5E"/>
              </a:buClr>
              <a:buSzPts val="750"/>
              <a:buFont typeface="Montserrat"/>
              <a:buNone/>
            </a:pPr>
            <a:r>
              <a:rPr lang="it-IT" sz="3000" dirty="0">
                <a:solidFill>
                  <a:srgbClr val="5E5E5E"/>
                </a:solidFill>
                <a:latin typeface="Montserrat"/>
                <a:ea typeface="Montserrat"/>
                <a:cs typeface="Montserrat"/>
                <a:sym typeface="Montserrat"/>
              </a:rPr>
              <a:t>A </a:t>
            </a:r>
            <a:r>
              <a:rPr lang="it-IT" sz="3000" dirty="0" err="1">
                <a:solidFill>
                  <a:srgbClr val="5E5E5E"/>
                </a:solidFill>
                <a:latin typeface="Montserrat"/>
                <a:ea typeface="Montserrat"/>
                <a:cs typeface="Montserrat"/>
                <a:sym typeface="Montserrat"/>
              </a:rPr>
              <a:t>collection</a:t>
            </a:r>
            <a:r>
              <a:rPr lang="it-IT" sz="3000" dirty="0">
                <a:solidFill>
                  <a:srgbClr val="5E5E5E"/>
                </a:solidFill>
                <a:latin typeface="Montserrat"/>
                <a:ea typeface="Montserrat"/>
                <a:cs typeface="Montserrat"/>
                <a:sym typeface="Montserrat"/>
              </a:rPr>
              <a:t> of </a:t>
            </a:r>
            <a:r>
              <a:rPr lang="it-IT" sz="3000" dirty="0" err="1">
                <a:solidFill>
                  <a:srgbClr val="5E5E5E"/>
                </a:solidFill>
                <a:latin typeface="Montserrat"/>
                <a:ea typeface="Montserrat"/>
                <a:cs typeface="Montserrat"/>
                <a:sym typeface="Montserrat"/>
              </a:rPr>
              <a:t>reviews</a:t>
            </a:r>
            <a:r>
              <a:rPr lang="it-IT" sz="3000" dirty="0">
                <a:solidFill>
                  <a:srgbClr val="5E5E5E"/>
                </a:solidFill>
                <a:latin typeface="Montserrat"/>
                <a:ea typeface="Montserrat"/>
                <a:cs typeface="Montserrat"/>
                <a:sym typeface="Montserrat"/>
              </a:rPr>
              <a:t> </a:t>
            </a:r>
            <a:r>
              <a:rPr lang="it-IT" sz="3000" dirty="0" err="1">
                <a:solidFill>
                  <a:srgbClr val="5E5E5E"/>
                </a:solidFill>
                <a:latin typeface="Montserrat"/>
                <a:ea typeface="Montserrat"/>
                <a:cs typeface="Montserrat"/>
                <a:sym typeface="Montserrat"/>
              </a:rPr>
              <a:t>written</a:t>
            </a:r>
            <a:r>
              <a:rPr lang="it-IT" sz="3000" dirty="0">
                <a:solidFill>
                  <a:srgbClr val="5E5E5E"/>
                </a:solidFill>
                <a:latin typeface="Montserrat"/>
                <a:ea typeface="Montserrat"/>
                <a:cs typeface="Montserrat"/>
                <a:sym typeface="Montserrat"/>
              </a:rPr>
              <a:t> in the </a:t>
            </a:r>
            <a:r>
              <a:rPr lang="it-IT" sz="3000" dirty="0">
                <a:solidFill>
                  <a:srgbClr val="5E5E5E"/>
                </a:solidFill>
                <a:uFill>
                  <a:noFill/>
                </a:uFill>
                <a:latin typeface="Montserrat"/>
                <a:ea typeface="Montserrat"/>
                <a:cs typeface="Montserrat"/>
                <a:sym typeface="Montserrat"/>
                <a:hlinkClick r:id="rId3"/>
              </a:rPr>
              <a:t>Amazon.com</a:t>
            </a:r>
            <a:r>
              <a:rPr lang="it-IT" sz="3000" dirty="0">
                <a:solidFill>
                  <a:srgbClr val="5E5E5E"/>
                </a:solidFill>
                <a:latin typeface="Montserrat"/>
                <a:ea typeface="Montserrat"/>
                <a:cs typeface="Montserrat"/>
                <a:sym typeface="Montserrat"/>
              </a:rPr>
              <a:t> </a:t>
            </a:r>
            <a:r>
              <a:rPr lang="it-IT" sz="3000" dirty="0" err="1">
                <a:solidFill>
                  <a:srgbClr val="5E5E5E"/>
                </a:solidFill>
                <a:latin typeface="Montserrat"/>
                <a:ea typeface="Montserrat"/>
                <a:cs typeface="Montserrat"/>
                <a:sym typeface="Montserrat"/>
              </a:rPr>
              <a:t>marketplace</a:t>
            </a:r>
            <a:r>
              <a:rPr lang="it-IT" sz="3000" dirty="0">
                <a:solidFill>
                  <a:srgbClr val="5E5E5E"/>
                </a:solidFill>
                <a:latin typeface="Montserrat"/>
                <a:ea typeface="Montserrat"/>
                <a:cs typeface="Montserrat"/>
                <a:sym typeface="Montserrat"/>
              </a:rPr>
              <a:t> and </a:t>
            </a:r>
            <a:r>
              <a:rPr lang="it-IT" sz="3000" dirty="0" err="1">
                <a:solidFill>
                  <a:srgbClr val="5E5E5E"/>
                </a:solidFill>
                <a:latin typeface="Montserrat"/>
                <a:ea typeface="Montserrat"/>
                <a:cs typeface="Montserrat"/>
                <a:sym typeface="Montserrat"/>
              </a:rPr>
              <a:t>associated</a:t>
            </a:r>
            <a:r>
              <a:rPr lang="it-IT" sz="3000" dirty="0">
                <a:solidFill>
                  <a:srgbClr val="5E5E5E"/>
                </a:solidFill>
                <a:latin typeface="Montserrat"/>
                <a:ea typeface="Montserrat"/>
                <a:cs typeface="Montserrat"/>
                <a:sym typeface="Montserrat"/>
              </a:rPr>
              <a:t> </a:t>
            </a:r>
            <a:r>
              <a:rPr lang="it-IT" sz="3000" dirty="0" err="1">
                <a:solidFill>
                  <a:srgbClr val="5E5E5E"/>
                </a:solidFill>
                <a:latin typeface="Montserrat"/>
                <a:ea typeface="Montserrat"/>
                <a:cs typeface="Montserrat"/>
                <a:sym typeface="Montserrat"/>
              </a:rPr>
              <a:t>metadata</a:t>
            </a:r>
            <a:r>
              <a:rPr lang="it-IT" sz="3000" dirty="0">
                <a:solidFill>
                  <a:srgbClr val="5E5E5E"/>
                </a:solidFill>
                <a:latin typeface="Montserrat"/>
                <a:ea typeface="Montserrat"/>
                <a:cs typeface="Montserrat"/>
                <a:sym typeface="Montserrat"/>
              </a:rPr>
              <a:t> from 1995 </a:t>
            </a:r>
            <a:r>
              <a:rPr lang="it-IT" sz="3000" dirty="0" err="1">
                <a:solidFill>
                  <a:srgbClr val="5E5E5E"/>
                </a:solidFill>
                <a:latin typeface="Montserrat"/>
                <a:ea typeface="Montserrat"/>
                <a:cs typeface="Montserrat"/>
                <a:sym typeface="Montserrat"/>
              </a:rPr>
              <a:t>until</a:t>
            </a:r>
            <a:r>
              <a:rPr lang="it-IT" sz="3000" dirty="0">
                <a:solidFill>
                  <a:srgbClr val="5E5E5E"/>
                </a:solidFill>
                <a:latin typeface="Montserrat"/>
                <a:ea typeface="Montserrat"/>
                <a:cs typeface="Montserrat"/>
                <a:sym typeface="Montserrat"/>
              </a:rPr>
              <a:t> 2015. </a:t>
            </a:r>
            <a:endParaRPr sz="3000" dirty="0">
              <a:solidFill>
                <a:srgbClr val="5E5E5E"/>
              </a:solidFill>
              <a:latin typeface="Montserrat"/>
              <a:ea typeface="Montserrat"/>
              <a:cs typeface="Montserrat"/>
              <a:sym typeface="Montserrat"/>
            </a:endParaRPr>
          </a:p>
          <a:p>
            <a:pPr marL="0" marR="0" lvl="0" indent="0" algn="l" rtl="0">
              <a:lnSpc>
                <a:spcPct val="120000"/>
              </a:lnSpc>
              <a:spcBef>
                <a:spcPts val="0"/>
              </a:spcBef>
              <a:spcAft>
                <a:spcPts val="0"/>
              </a:spcAft>
              <a:buClr>
                <a:srgbClr val="5E5E5E"/>
              </a:buClr>
              <a:buSzPts val="750"/>
              <a:buFont typeface="Montserrat"/>
              <a:buNone/>
            </a:pPr>
            <a:endParaRPr sz="3000" dirty="0">
              <a:solidFill>
                <a:srgbClr val="5E5E5E"/>
              </a:solidFill>
              <a:latin typeface="Montserrat"/>
              <a:ea typeface="Montserrat"/>
              <a:cs typeface="Montserrat"/>
              <a:sym typeface="Montserrat"/>
            </a:endParaRPr>
          </a:p>
          <a:p>
            <a:pPr marL="0" marR="0" lvl="0" indent="0" algn="l" rtl="0">
              <a:lnSpc>
                <a:spcPct val="120000"/>
              </a:lnSpc>
              <a:spcBef>
                <a:spcPts val="0"/>
              </a:spcBef>
              <a:spcAft>
                <a:spcPts val="0"/>
              </a:spcAft>
              <a:buClr>
                <a:srgbClr val="5E5E5E"/>
              </a:buClr>
              <a:buSzPts val="750"/>
              <a:buFont typeface="Montserrat"/>
              <a:buNone/>
            </a:pPr>
            <a:r>
              <a:rPr lang="it-IT" sz="3000" dirty="0">
                <a:solidFill>
                  <a:srgbClr val="5E5E5E"/>
                </a:solidFill>
                <a:latin typeface="Montserrat"/>
                <a:ea typeface="Montserrat"/>
                <a:cs typeface="Montserrat"/>
                <a:sym typeface="Montserrat"/>
              </a:rPr>
              <a:t>(130M+ </a:t>
            </a:r>
            <a:r>
              <a:rPr lang="it-IT" sz="3000" dirty="0" err="1">
                <a:solidFill>
                  <a:srgbClr val="5E5E5E"/>
                </a:solidFill>
                <a:latin typeface="Montserrat"/>
                <a:ea typeface="Montserrat"/>
                <a:cs typeface="Montserrat"/>
                <a:sym typeface="Montserrat"/>
              </a:rPr>
              <a:t>customer</a:t>
            </a:r>
            <a:r>
              <a:rPr lang="it-IT" sz="3000" dirty="0">
                <a:solidFill>
                  <a:srgbClr val="5E5E5E"/>
                </a:solidFill>
                <a:latin typeface="Montserrat"/>
                <a:ea typeface="Montserrat"/>
                <a:cs typeface="Montserrat"/>
                <a:sym typeface="Montserrat"/>
              </a:rPr>
              <a:t> </a:t>
            </a:r>
            <a:r>
              <a:rPr lang="it-IT" sz="3000" dirty="0" err="1">
                <a:solidFill>
                  <a:srgbClr val="5E5E5E"/>
                </a:solidFill>
                <a:latin typeface="Montserrat"/>
                <a:ea typeface="Montserrat"/>
                <a:cs typeface="Montserrat"/>
                <a:sym typeface="Montserrat"/>
              </a:rPr>
              <a:t>reviews</a:t>
            </a:r>
            <a:r>
              <a:rPr lang="it-IT" sz="3000" dirty="0">
                <a:solidFill>
                  <a:srgbClr val="5E5E5E"/>
                </a:solidFill>
                <a:latin typeface="Montserrat"/>
                <a:ea typeface="Montserrat"/>
                <a:cs typeface="Montserrat"/>
                <a:sym typeface="Montserrat"/>
              </a:rPr>
              <a:t>)</a:t>
            </a:r>
            <a:endParaRPr sz="3000" dirty="0">
              <a:solidFill>
                <a:srgbClr val="5E5E5E"/>
              </a:solidFill>
              <a:latin typeface="Montserrat"/>
              <a:ea typeface="Montserrat"/>
              <a:cs typeface="Montserrat"/>
              <a:sym typeface="Montserrat"/>
            </a:endParaRPr>
          </a:p>
          <a:p>
            <a:pPr marL="0" marR="0" lvl="0" indent="0" algn="l" rtl="0">
              <a:lnSpc>
                <a:spcPct val="120000"/>
              </a:lnSpc>
              <a:spcBef>
                <a:spcPts val="0"/>
              </a:spcBef>
              <a:spcAft>
                <a:spcPts val="0"/>
              </a:spcAft>
              <a:buClr>
                <a:srgbClr val="5E5E5E"/>
              </a:buClr>
              <a:buSzPts val="750"/>
              <a:buFont typeface="Montserrat"/>
              <a:buNone/>
            </a:pPr>
            <a:br>
              <a:rPr lang="it-IT" sz="3000" dirty="0">
                <a:solidFill>
                  <a:srgbClr val="5E5E5E"/>
                </a:solidFill>
                <a:latin typeface="Montserrat"/>
                <a:ea typeface="Montserrat"/>
                <a:cs typeface="Montserrat"/>
                <a:sym typeface="Montserrat"/>
              </a:rPr>
            </a:br>
            <a:r>
              <a:rPr lang="it-IT" sz="3000" b="1" dirty="0" err="1">
                <a:solidFill>
                  <a:srgbClr val="5E5E5E"/>
                </a:solidFill>
                <a:latin typeface="Montserrat"/>
                <a:ea typeface="Montserrat"/>
                <a:cs typeface="Montserrat"/>
                <a:sym typeface="Montserrat"/>
              </a:rPr>
              <a:t>Tab</a:t>
            </a:r>
            <a:r>
              <a:rPr lang="it-IT" sz="3000" b="1" dirty="0">
                <a:solidFill>
                  <a:srgbClr val="5E5E5E"/>
                </a:solidFill>
                <a:latin typeface="Montserrat"/>
                <a:ea typeface="Montserrat"/>
                <a:cs typeface="Montserrat"/>
                <a:sym typeface="Montserrat"/>
              </a:rPr>
              <a:t> </a:t>
            </a:r>
            <a:r>
              <a:rPr lang="it-IT" sz="3000" b="1" dirty="0" err="1">
                <a:solidFill>
                  <a:srgbClr val="5E5E5E"/>
                </a:solidFill>
                <a:latin typeface="Montserrat"/>
                <a:ea typeface="Montserrat"/>
                <a:cs typeface="Montserrat"/>
                <a:sym typeface="Montserrat"/>
              </a:rPr>
              <a:t>Separated</a:t>
            </a:r>
            <a:r>
              <a:rPr lang="it-IT" sz="3000" b="1" dirty="0">
                <a:solidFill>
                  <a:srgbClr val="5E5E5E"/>
                </a:solidFill>
                <a:latin typeface="Montserrat"/>
                <a:ea typeface="Montserrat"/>
                <a:cs typeface="Montserrat"/>
                <a:sym typeface="Montserrat"/>
              </a:rPr>
              <a:t> .TSV</a:t>
            </a:r>
            <a:endParaRPr sz="3000" b="1" dirty="0">
              <a:solidFill>
                <a:srgbClr val="5E5E5E"/>
              </a:solidFill>
              <a:latin typeface="Montserrat"/>
              <a:ea typeface="Montserrat"/>
              <a:cs typeface="Montserrat"/>
              <a:sym typeface="Montserrat"/>
            </a:endParaRPr>
          </a:p>
          <a:p>
            <a:pPr marL="0" marR="0" lvl="0" indent="0" algn="l" rtl="0">
              <a:lnSpc>
                <a:spcPct val="120000"/>
              </a:lnSpc>
              <a:spcBef>
                <a:spcPts val="0"/>
              </a:spcBef>
              <a:spcAft>
                <a:spcPts val="0"/>
              </a:spcAft>
              <a:buClr>
                <a:srgbClr val="5E5E5E"/>
              </a:buClr>
              <a:buSzPts val="750"/>
              <a:buFont typeface="Montserrat"/>
              <a:buNone/>
            </a:pPr>
            <a:r>
              <a:rPr lang="it-IT" sz="3000" b="1" dirty="0">
                <a:solidFill>
                  <a:srgbClr val="5E5E5E"/>
                </a:solidFill>
                <a:latin typeface="Montserrat"/>
                <a:ea typeface="Montserrat"/>
                <a:cs typeface="Montserrat"/>
                <a:sym typeface="Montserrat"/>
              </a:rPr>
              <a:t>Web </a:t>
            </a:r>
            <a:r>
              <a:rPr lang="it-IT" sz="3000" b="1" dirty="0" err="1">
                <a:solidFill>
                  <a:srgbClr val="5E5E5E"/>
                </a:solidFill>
                <a:latin typeface="Montserrat"/>
                <a:ea typeface="Montserrat"/>
                <a:cs typeface="Montserrat"/>
                <a:sym typeface="Montserrat"/>
              </a:rPr>
              <a:t>Scraping</a:t>
            </a:r>
            <a:r>
              <a:rPr lang="it-IT" sz="3000" b="1" dirty="0">
                <a:solidFill>
                  <a:srgbClr val="5E5E5E"/>
                </a:solidFill>
                <a:latin typeface="Montserrat"/>
                <a:ea typeface="Montserrat"/>
                <a:cs typeface="Montserrat"/>
                <a:sym typeface="Montserrat"/>
              </a:rPr>
              <a:t> </a:t>
            </a:r>
            <a:endParaRPr sz="3000" b="1" dirty="0">
              <a:solidFill>
                <a:srgbClr val="5E5E5E"/>
              </a:solidFill>
              <a:latin typeface="Montserrat"/>
              <a:ea typeface="Montserrat"/>
              <a:cs typeface="Montserrat"/>
              <a:sym typeface="Montserrat"/>
            </a:endParaRPr>
          </a:p>
          <a:p>
            <a:pPr marL="0" marR="0" lvl="0" indent="0" algn="l" rtl="0">
              <a:lnSpc>
                <a:spcPct val="120000"/>
              </a:lnSpc>
              <a:spcBef>
                <a:spcPts val="0"/>
              </a:spcBef>
              <a:spcAft>
                <a:spcPts val="0"/>
              </a:spcAft>
              <a:buClr>
                <a:srgbClr val="5E5E5E"/>
              </a:buClr>
              <a:buSzPts val="750"/>
              <a:buFont typeface="Montserrat"/>
              <a:buNone/>
            </a:pPr>
            <a:endParaRPr sz="3000" dirty="0">
              <a:solidFill>
                <a:schemeClr val="accent4"/>
              </a:solidFill>
              <a:latin typeface="Montserrat"/>
              <a:ea typeface="Montserrat"/>
              <a:cs typeface="Montserrat"/>
              <a:sym typeface="Montserrat"/>
            </a:endParaRPr>
          </a:p>
          <a:p>
            <a:pPr marL="0" marR="0" lvl="0" indent="0" algn="l" rtl="0">
              <a:lnSpc>
                <a:spcPct val="120000"/>
              </a:lnSpc>
              <a:spcBef>
                <a:spcPts val="0"/>
              </a:spcBef>
              <a:spcAft>
                <a:spcPts val="0"/>
              </a:spcAft>
              <a:buClr>
                <a:srgbClr val="5E5E5E"/>
              </a:buClr>
              <a:buSzPts val="750"/>
              <a:buFont typeface="Montserrat"/>
              <a:buNone/>
            </a:pPr>
            <a:r>
              <a:rPr lang="it-IT" sz="3000" dirty="0">
                <a:solidFill>
                  <a:schemeClr val="accent4"/>
                </a:solidFill>
                <a:uFill>
                  <a:noFill/>
                </a:uFill>
                <a:latin typeface="Montserrat"/>
                <a:ea typeface="Montserrat"/>
                <a:cs typeface="Montserrat"/>
                <a:sym typeface="Montserrat"/>
                <a:hlinkClick r:id="rId4"/>
              </a:rPr>
              <a:t>https://registry.opendata.aws/amazon-reviews/</a:t>
            </a:r>
            <a:endParaRPr sz="3000" dirty="0">
              <a:solidFill>
                <a:schemeClr val="accent4"/>
              </a:solidFill>
              <a:latin typeface="Montserrat"/>
              <a:ea typeface="Montserrat"/>
              <a:cs typeface="Montserrat"/>
              <a:sym typeface="Montserrat"/>
            </a:endParaRPr>
          </a:p>
        </p:txBody>
      </p:sp>
      <p:pic>
        <p:nvPicPr>
          <p:cNvPr id="402" name="Google Shape;402;p29"/>
          <p:cNvPicPr preferRelativeResize="0"/>
          <p:nvPr/>
        </p:nvPicPr>
        <p:blipFill rotWithShape="1">
          <a:blip r:embed="rId5">
            <a:alphaModFix/>
          </a:blip>
          <a:srcRect l="23732" r="23727"/>
          <a:stretch/>
        </p:blipFill>
        <p:spPr>
          <a:xfrm>
            <a:off x="13131800" y="3346100"/>
            <a:ext cx="6350100" cy="6350100"/>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328449-BBFA-844F-91CC-DF206EC73634}"/>
              </a:ext>
            </a:extLst>
          </p:cNvPr>
          <p:cNvSpPr/>
          <p:nvPr/>
        </p:nvSpPr>
        <p:spPr>
          <a:xfrm>
            <a:off x="0" y="0"/>
            <a:ext cx="6324600" cy="13716000"/>
          </a:xfrm>
          <a:prstGeom prst="rect">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03522AA-1FC3-D446-8A64-E8623AC7B74F}"/>
              </a:ext>
            </a:extLst>
          </p:cNvPr>
          <p:cNvSpPr/>
          <p:nvPr/>
        </p:nvSpPr>
        <p:spPr>
          <a:xfrm>
            <a:off x="0" y="7035800"/>
            <a:ext cx="6324600" cy="660400"/>
          </a:xfrm>
          <a:prstGeom prst="rect">
            <a:avLst/>
          </a:prstGeom>
          <a:solidFill>
            <a:srgbClr val="F98F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61995A1-3847-D24A-A152-EFDEC4A443A8}"/>
              </a:ext>
            </a:extLst>
          </p:cNvPr>
          <p:cNvSpPr/>
          <p:nvPr/>
        </p:nvSpPr>
        <p:spPr>
          <a:xfrm>
            <a:off x="1171933" y="607058"/>
            <a:ext cx="12192000" cy="12501884"/>
          </a:xfrm>
          <a:prstGeom prst="rect">
            <a:avLst/>
          </a:prstGeom>
        </p:spPr>
        <p:txBody>
          <a:bodyPr>
            <a:spAutoFit/>
          </a:bodyPr>
          <a:lstStyle/>
          <a:p>
            <a:pPr fontAlgn="t">
              <a:lnSpc>
                <a:spcPct val="140000"/>
              </a:lnSpc>
            </a:pPr>
            <a:r>
              <a:rPr lang="en-GB" sz="3600" b="1" u="sng" dirty="0">
                <a:solidFill>
                  <a:srgbClr val="FFFFFF"/>
                </a:solidFill>
                <a:latin typeface="Merriweather Sans"/>
                <a:ea typeface="Merriweather Sans"/>
                <a:cs typeface="Merriweather Sans"/>
                <a:sym typeface="Merriweather Sans"/>
              </a:rPr>
              <a:t>Features</a:t>
            </a:r>
          </a:p>
          <a:p>
            <a:pPr fontAlgn="t">
              <a:lnSpc>
                <a:spcPct val="140000"/>
              </a:lnSpc>
            </a:pPr>
            <a:r>
              <a:rPr lang="en-GB" sz="3600" dirty="0">
                <a:solidFill>
                  <a:srgbClr val="FFFFFF"/>
                </a:solidFill>
                <a:latin typeface="Merriweather Sans"/>
                <a:ea typeface="Merriweather Sans"/>
                <a:cs typeface="Merriweather Sans"/>
                <a:sym typeface="Merriweather Sans"/>
              </a:rPr>
              <a:t>Marketplace</a:t>
            </a:r>
          </a:p>
          <a:p>
            <a:pPr fontAlgn="t">
              <a:lnSpc>
                <a:spcPct val="140000"/>
              </a:lnSpc>
            </a:pPr>
            <a:r>
              <a:rPr lang="en-GB" sz="3600" dirty="0" err="1">
                <a:solidFill>
                  <a:srgbClr val="FFFFFF"/>
                </a:solidFill>
                <a:latin typeface="Merriweather Sans"/>
                <a:ea typeface="Merriweather Sans"/>
                <a:cs typeface="Merriweather Sans"/>
                <a:sym typeface="Merriweather Sans"/>
              </a:rPr>
              <a:t>customer_id</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review_id</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product_id</a:t>
            </a:r>
            <a:r>
              <a:rPr lang="en-GB" sz="3600" dirty="0">
                <a:solidFill>
                  <a:srgbClr val="FFFFFF"/>
                </a:solidFill>
                <a:latin typeface="Merriweather Sans"/>
                <a:ea typeface="Merriweather Sans"/>
                <a:cs typeface="Merriweather Sans"/>
                <a:sym typeface="Merriweather Sans"/>
              </a:rPr>
              <a:t>  </a:t>
            </a:r>
          </a:p>
          <a:p>
            <a:pPr fontAlgn="t">
              <a:lnSpc>
                <a:spcPct val="140000"/>
              </a:lnSpc>
            </a:pPr>
            <a:r>
              <a:rPr lang="en-GB" sz="3600" dirty="0" err="1">
                <a:solidFill>
                  <a:srgbClr val="FFFFFF"/>
                </a:solidFill>
                <a:latin typeface="Merriweather Sans"/>
                <a:ea typeface="Merriweather Sans"/>
                <a:cs typeface="Merriweather Sans"/>
                <a:sym typeface="Merriweather Sans"/>
              </a:rPr>
              <a:t>product_parent</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product_title</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product_category</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star_rating</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helpful_votes</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a:solidFill>
                  <a:srgbClr val="FFFFFF"/>
                </a:solidFill>
                <a:latin typeface="Merriweather Sans"/>
                <a:ea typeface="Merriweather Sans"/>
                <a:cs typeface="Merriweather Sans"/>
                <a:sym typeface="Merriweather Sans"/>
              </a:rPr>
              <a:t>total votes</a:t>
            </a:r>
          </a:p>
          <a:p>
            <a:pPr fontAlgn="t">
              <a:lnSpc>
                <a:spcPct val="140000"/>
              </a:lnSpc>
            </a:pPr>
            <a:r>
              <a:rPr lang="en-GB" sz="3600" dirty="0">
                <a:solidFill>
                  <a:srgbClr val="FFFFFF"/>
                </a:solidFill>
                <a:latin typeface="Merriweather Sans"/>
                <a:ea typeface="Merriweather Sans"/>
                <a:cs typeface="Merriweather Sans"/>
                <a:sym typeface="Merriweather Sans"/>
              </a:rPr>
              <a:t>vine</a:t>
            </a:r>
          </a:p>
          <a:p>
            <a:pPr fontAlgn="t">
              <a:lnSpc>
                <a:spcPct val="140000"/>
              </a:lnSpc>
            </a:pPr>
            <a:r>
              <a:rPr lang="en-GB" sz="3600" dirty="0" err="1">
                <a:solidFill>
                  <a:srgbClr val="FFFFFF"/>
                </a:solidFill>
                <a:latin typeface="Merriweather Sans"/>
                <a:ea typeface="Merriweather Sans"/>
                <a:cs typeface="Merriweather Sans"/>
                <a:sym typeface="Merriweather Sans"/>
              </a:rPr>
              <a:t>verified_purchase</a:t>
            </a:r>
            <a:r>
              <a:rPr lang="en-GB" sz="3600" dirty="0">
                <a:solidFill>
                  <a:srgbClr val="FFFFFF"/>
                </a:solidFill>
                <a:latin typeface="Merriweather Sans"/>
                <a:ea typeface="Merriweather Sans"/>
                <a:cs typeface="Merriweather Sans"/>
                <a:sym typeface="Merriweather Sans"/>
              </a:rPr>
              <a:t> </a:t>
            </a:r>
          </a:p>
          <a:p>
            <a:pPr fontAlgn="t">
              <a:lnSpc>
                <a:spcPct val="140000"/>
              </a:lnSpc>
            </a:pPr>
            <a:r>
              <a:rPr lang="en-GB" sz="3600" dirty="0" err="1">
                <a:solidFill>
                  <a:srgbClr val="FFFFFF"/>
                </a:solidFill>
                <a:latin typeface="Merriweather Sans"/>
                <a:ea typeface="Merriweather Sans"/>
                <a:cs typeface="Merriweather Sans"/>
                <a:sym typeface="Merriweather Sans"/>
              </a:rPr>
              <a:t>review_headline</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review_body</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review_date</a:t>
            </a:r>
            <a:endParaRPr lang="en-US" sz="3600" dirty="0">
              <a:solidFill>
                <a:srgbClr val="FFFFFF"/>
              </a:solidFill>
            </a:endParaRPr>
          </a:p>
        </p:txBody>
      </p:sp>
      <p:sp>
        <p:nvSpPr>
          <p:cNvPr id="17" name="Google Shape;370;p20">
            <a:extLst>
              <a:ext uri="{FF2B5EF4-FFF2-40B4-BE49-F238E27FC236}">
                <a16:creationId xmlns:a16="http://schemas.microsoft.com/office/drawing/2014/main" id="{D4E6EBBD-C559-6B45-9A90-5A4607F46CF4}"/>
              </a:ext>
            </a:extLst>
          </p:cNvPr>
          <p:cNvSpPr txBox="1"/>
          <p:nvPr/>
        </p:nvSpPr>
        <p:spPr>
          <a:xfrm>
            <a:off x="11212468" y="1154687"/>
            <a:ext cx="10269353" cy="3125192"/>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212121"/>
              </a:buClr>
              <a:buSzPts val="2800"/>
              <a:buFont typeface="Montserrat"/>
              <a:buNone/>
            </a:pPr>
            <a:r>
              <a:rPr lang="it-IT" sz="11200" b="1" dirty="0" err="1">
                <a:solidFill>
                  <a:srgbClr val="212121"/>
                </a:solidFill>
                <a:latin typeface="Montserrat"/>
                <a:ea typeface="Montserrat"/>
                <a:cs typeface="Montserrat"/>
                <a:sym typeface="Montserrat"/>
              </a:rPr>
              <a:t>Features</a:t>
            </a:r>
            <a:endParaRPr sz="7200" dirty="0"/>
          </a:p>
        </p:txBody>
      </p:sp>
      <p:pic>
        <p:nvPicPr>
          <p:cNvPr id="23" name="Picture 22">
            <a:extLst>
              <a:ext uri="{FF2B5EF4-FFF2-40B4-BE49-F238E27FC236}">
                <a16:creationId xmlns:a16="http://schemas.microsoft.com/office/drawing/2014/main" id="{549B57B6-B622-1642-8E0B-3E7BB63B7F80}"/>
              </a:ext>
            </a:extLst>
          </p:cNvPr>
          <p:cNvPicPr>
            <a:picLocks noChangeAspect="1"/>
          </p:cNvPicPr>
          <p:nvPr/>
        </p:nvPicPr>
        <p:blipFill>
          <a:blip r:embed="rId3"/>
          <a:stretch>
            <a:fillRect/>
          </a:stretch>
        </p:blipFill>
        <p:spPr>
          <a:xfrm>
            <a:off x="7137400" y="4660407"/>
            <a:ext cx="16677622" cy="4395186"/>
          </a:xfrm>
          <a:prstGeom prst="rect">
            <a:avLst/>
          </a:prstGeom>
        </p:spPr>
      </p:pic>
    </p:spTree>
    <p:extLst>
      <p:ext uri="{BB962C8B-B14F-4D97-AF65-F5344CB8AC3E}">
        <p14:creationId xmlns:p14="http://schemas.microsoft.com/office/powerpoint/2010/main" val="1420318815"/>
      </p:ext>
    </p:extLst>
  </p:cSld>
  <p:clrMapOvr>
    <a:masterClrMapping/>
  </p:clrMapOvr>
</p:sld>
</file>

<file path=ppt/theme/theme1.xml><?xml version="1.0" encoding="utf-8"?>
<a:theme xmlns:a="http://schemas.openxmlformats.org/drawingml/2006/main" name="White">
  <a:themeElements>
    <a:clrScheme name="White">
      <a:dk1>
        <a:srgbClr val="939393"/>
      </a:dk1>
      <a:lt1>
        <a:srgbClr val="009193"/>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1682</TotalTime>
  <Words>2197</Words>
  <Application>Microsoft Macintosh PowerPoint</Application>
  <PresentationFormat>Custom</PresentationFormat>
  <Paragraphs>653</Paragraphs>
  <Slides>41</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Helvetica Neue</vt:lpstr>
      <vt:lpstr>Merriweather Sans</vt:lpstr>
      <vt:lpstr>Montserrat</vt:lpstr>
      <vt:lpstr>Segoe UI Emoji</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57</cp:revision>
  <dcterms:modified xsi:type="dcterms:W3CDTF">2019-09-13T12:38:13Z</dcterms:modified>
</cp:coreProperties>
</file>